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0"/>
  </p:notesMasterIdLst>
  <p:sldIdLst>
    <p:sldId id="270" r:id="rId2"/>
    <p:sldId id="287" r:id="rId3"/>
    <p:sldId id="288" r:id="rId4"/>
    <p:sldId id="283" r:id="rId5"/>
    <p:sldId id="289" r:id="rId6"/>
    <p:sldId id="280" r:id="rId7"/>
    <p:sldId id="290" r:id="rId8"/>
    <p:sldId id="286" r:id="rId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p:restoredTop sz="94643"/>
  </p:normalViewPr>
  <p:slideViewPr>
    <p:cSldViewPr snapToGrid="0" snapToObjects="1">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7DF3495-0BED-492F-B077-8B6A88802425}" type="datetimeFigureOut">
              <a:rPr lang="sl-SI" smtClean="0"/>
              <a:t>3. 08. 2018</a:t>
            </a:fld>
            <a:endParaRPr lang="sl-SI"/>
          </a:p>
        </p:txBody>
      </p:sp>
      <p:sp>
        <p:nvSpPr>
          <p:cNvPr id="4" name="Ograda stranske slik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E6A41DC-74B3-4C46-9F88-E8D363E9F86E}" type="slidenum">
              <a:rPr lang="sl-SI" smtClean="0"/>
              <a:t>‹#›</a:t>
            </a:fld>
            <a:endParaRPr lang="sl-SI"/>
          </a:p>
        </p:txBody>
      </p:sp>
    </p:spTree>
    <p:extLst>
      <p:ext uri="{BB962C8B-B14F-4D97-AF65-F5344CB8AC3E}">
        <p14:creationId xmlns:p14="http://schemas.microsoft.com/office/powerpoint/2010/main" val="222174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sl-SI"/>
              <a:t>Uredite slog naslova matrice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Uredite slog podnaslova matrice</a:t>
            </a:r>
            <a:endParaRPr lang="en-US" dirty="0"/>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grpSp>
        <p:nvGrpSpPr>
          <p:cNvPr id="26" name="Group 25"/>
          <p:cNvGrpSpPr/>
          <p:nvPr userDrawn="1"/>
        </p:nvGrpSpPr>
        <p:grpSpPr>
          <a:xfrm rot="5400000">
            <a:off x="3716865" y="1430867"/>
            <a:ext cx="1710270" cy="9144002"/>
            <a:chOff x="6637896" y="-8468"/>
            <a:chExt cx="2523442" cy="6874935"/>
          </a:xfrm>
        </p:grpSpPr>
        <p:sp>
          <p:nvSpPr>
            <p:cNvPr id="27" name="Freeform 26"/>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29"/>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35" name="Picture 34" descr="logo_SPRIP_MATPRO.pdf"/>
          <p:cNvPicPr/>
          <p:nvPr/>
        </p:nvPicPr>
        <p:blipFill>
          <a:blip r:embed="rId2">
            <a:extLst>
              <a:ext uri="{28A0092B-C50C-407E-A947-70E740481C1C}">
                <a14:useLocalDpi xmlns:a14="http://schemas.microsoft.com/office/drawing/2010/main" val="0"/>
              </a:ext>
            </a:extLst>
          </a:blip>
          <a:srcRect/>
          <a:stretch>
            <a:fillRect/>
          </a:stretch>
        </p:blipFill>
        <p:spPr bwMode="auto">
          <a:xfrm>
            <a:off x="324216" y="347445"/>
            <a:ext cx="1732688" cy="616644"/>
          </a:xfrm>
          <a:prstGeom prst="rect">
            <a:avLst/>
          </a:prstGeom>
          <a:noFill/>
          <a:ln>
            <a:noFill/>
          </a:ln>
        </p:spPr>
      </p:pic>
      <p:pic>
        <p:nvPicPr>
          <p:cNvPr id="36" name="Picture 35" descr="../../DESIGN/logotipi/GZS_nov/logo_gzs_SPB_PMS.wmf"/>
          <p:cNvPicPr/>
          <p:nvPr/>
        </p:nvPicPr>
        <p:blipFill>
          <a:blip r:embed="rId3">
            <a:extLst>
              <a:ext uri="{28A0092B-C50C-407E-A947-70E740481C1C}">
                <a14:useLocalDpi xmlns:a14="http://schemas.microsoft.com/office/drawing/2010/main" val="0"/>
              </a:ext>
            </a:extLst>
          </a:blip>
          <a:srcRect/>
          <a:stretch>
            <a:fillRect/>
          </a:stretch>
        </p:blipFill>
        <p:spPr bwMode="auto">
          <a:xfrm>
            <a:off x="2488030" y="357316"/>
            <a:ext cx="1187251" cy="611285"/>
          </a:xfrm>
          <a:prstGeom prst="rect">
            <a:avLst/>
          </a:prstGeom>
          <a:noFill/>
          <a:ln>
            <a:noFill/>
          </a:ln>
        </p:spPr>
      </p:pic>
      <p:pic>
        <p:nvPicPr>
          <p:cNvPr id="37" name="Slika 4"/>
          <p:cNvPicPr/>
          <p:nvPr/>
        </p:nvPicPr>
        <p:blipFill>
          <a:blip r:embed="rId4">
            <a:extLst>
              <a:ext uri="{28A0092B-C50C-407E-A947-70E740481C1C}">
                <a14:useLocalDpi xmlns:a14="http://schemas.microsoft.com/office/drawing/2010/main" val="0"/>
              </a:ext>
            </a:extLst>
          </a:blip>
          <a:srcRect/>
          <a:stretch>
            <a:fillRect/>
          </a:stretch>
        </p:blipFill>
        <p:spPr bwMode="auto">
          <a:xfrm>
            <a:off x="4253457" y="456281"/>
            <a:ext cx="2420631" cy="507808"/>
          </a:xfrm>
          <a:prstGeom prst="rect">
            <a:avLst/>
          </a:prstGeom>
          <a:noFill/>
          <a:ln>
            <a:noFill/>
          </a:ln>
        </p:spPr>
      </p:pic>
      <p:pic>
        <p:nvPicPr>
          <p:cNvPr id="38" name="Slika 2"/>
          <p:cNvPicPr/>
          <p:nvPr/>
        </p:nvPicPr>
        <p:blipFill>
          <a:blip r:embed="rId5">
            <a:extLst>
              <a:ext uri="{28A0092B-C50C-407E-A947-70E740481C1C}">
                <a14:useLocalDpi xmlns:a14="http://schemas.microsoft.com/office/drawing/2010/main" val="0"/>
              </a:ext>
            </a:extLst>
          </a:blip>
          <a:srcRect/>
          <a:stretch>
            <a:fillRect/>
          </a:stretch>
        </p:blipFill>
        <p:spPr bwMode="auto">
          <a:xfrm>
            <a:off x="7025490" y="347445"/>
            <a:ext cx="1795238" cy="631028"/>
          </a:xfrm>
          <a:prstGeom prst="rect">
            <a:avLst/>
          </a:prstGeom>
          <a:noFill/>
          <a:ln>
            <a:noFill/>
          </a:ln>
        </p:spPr>
      </p:pic>
    </p:spTree>
    <p:extLst>
      <p:ext uri="{BB962C8B-B14F-4D97-AF65-F5344CB8AC3E}">
        <p14:creationId xmlns:p14="http://schemas.microsoft.com/office/powerpoint/2010/main" val="107318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sl-SI"/>
              <a:t>Uredite slog naslova matrice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59682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l-SI"/>
              <a:t>Uredite slog naslova matrice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Uredite sloge besedila matrice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9479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sl-SI"/>
              <a:t>Uredite slog naslova matrice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1374897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l-SI"/>
              <a:t>Uredite slog naslova matrice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Uredite sloge besedila matrice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0428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sl-SI"/>
              <a:t>Uredite slog naslova matrice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Uredite sloge besedila matrice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3423663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521066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sl-SI"/>
              <a:t>Uredite slog naslova matrice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425673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171578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sl-SI"/>
              <a:t>Uredite slog naslova matrice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7FCC3CAC-0A3C-CD48-8045-D8916B1FB20B}" type="datetimeFigureOut">
              <a:rPr lang="en-US" smtClean="0"/>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97385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sl-SI"/>
              <a:t>Uredite slog naslova matrice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7FCC3CAC-0A3C-CD48-8045-D8916B1FB20B}" type="datetimeFigureOut">
              <a:rPr lang="en-US" smtClean="0"/>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305671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sl-SI"/>
              <a:t>Uredite slog naslova matrice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7FCC3CAC-0A3C-CD48-8045-D8916B1FB20B}" type="datetimeFigureOut">
              <a:rPr lang="en-US" smtClean="0"/>
              <a:t>8/3/2018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251371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sl-SI"/>
              <a:t>Uredite slog naslova matrice</a:t>
            </a:r>
            <a:endParaRPr lang="en-US" dirty="0"/>
          </a:p>
        </p:txBody>
      </p:sp>
      <p:sp>
        <p:nvSpPr>
          <p:cNvPr id="3" name="Date Placeholder 2"/>
          <p:cNvSpPr>
            <a:spLocks noGrp="1"/>
          </p:cNvSpPr>
          <p:nvPr>
            <p:ph type="dt" sz="half" idx="10"/>
          </p:nvPr>
        </p:nvSpPr>
        <p:spPr/>
        <p:txBody>
          <a:bodyPr/>
          <a:lstStyle/>
          <a:p>
            <a:fld id="{7FCC3CAC-0A3C-CD48-8045-D8916B1FB20B}" type="datetimeFigureOut">
              <a:rPr lang="en-US" smtClean="0"/>
              <a:t>8/3/2018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53293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CC3CAC-0A3C-CD48-8045-D8916B1FB20B}" type="datetimeFigureOut">
              <a:rPr lang="en-US" smtClean="0"/>
              <a:t>8/3/2018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247144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sl-SI"/>
              <a:t>Uredite slog naslova matrice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l-SI"/>
              <a:t>Uredite sloge besedila matrice</a:t>
            </a:r>
          </a:p>
        </p:txBody>
      </p:sp>
      <p:sp>
        <p:nvSpPr>
          <p:cNvPr id="5" name="Date Placeholder 4"/>
          <p:cNvSpPr>
            <a:spLocks noGrp="1"/>
          </p:cNvSpPr>
          <p:nvPr>
            <p:ph type="dt" sz="half" idx="10"/>
          </p:nvPr>
        </p:nvSpPr>
        <p:spPr/>
        <p:txBody>
          <a:bodyPr/>
          <a:lstStyle/>
          <a:p>
            <a:fld id="{7FCC3CAC-0A3C-CD48-8045-D8916B1FB20B}" type="datetimeFigureOut">
              <a:rPr lang="en-US" smtClean="0"/>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309419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sl-SI"/>
              <a:t>Uredite slog naslova matrice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Date Placeholder 4"/>
          <p:cNvSpPr>
            <a:spLocks noGrp="1"/>
          </p:cNvSpPr>
          <p:nvPr>
            <p:ph type="dt" sz="half" idx="10"/>
          </p:nvPr>
        </p:nvSpPr>
        <p:spPr/>
        <p:txBody>
          <a:bodyPr/>
          <a:lstStyle/>
          <a:p>
            <a:fld id="{7FCC3CAC-0A3C-CD48-8045-D8916B1FB20B}" type="datetimeFigureOut">
              <a:rPr lang="en-US" smtClean="0"/>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2E46C-D1C1-2940-A00B-622DE55FC5B9}" type="slidenum">
              <a:rPr lang="en-US" smtClean="0"/>
              <a:t>‹#›</a:t>
            </a:fld>
            <a:endParaRPr lang="en-US"/>
          </a:p>
        </p:txBody>
      </p:sp>
    </p:spTree>
    <p:extLst>
      <p:ext uri="{BB962C8B-B14F-4D97-AF65-F5344CB8AC3E}">
        <p14:creationId xmlns:p14="http://schemas.microsoft.com/office/powerpoint/2010/main" val="806385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8" name="Group 17"/>
          <p:cNvGrpSpPr/>
          <p:nvPr userDrawn="1"/>
        </p:nvGrpSpPr>
        <p:grpSpPr>
          <a:xfrm rot="5400000">
            <a:off x="4163681" y="1877681"/>
            <a:ext cx="816638" cy="9144002"/>
            <a:chOff x="6637896" y="-8468"/>
            <a:chExt cx="2523442" cy="6874935"/>
          </a:xfrm>
        </p:grpSpPr>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18232" y="1158844"/>
            <a:ext cx="7914968" cy="887239"/>
          </a:xfrm>
          <a:prstGeom prst="rect">
            <a:avLst/>
          </a:prstGeom>
        </p:spPr>
        <p:txBody>
          <a:bodyPr vert="horz" lIns="91440" tIns="45720" rIns="91440" bIns="45720" rtlCol="0" anchor="t">
            <a:normAutofit/>
          </a:bodyPr>
          <a:lstStyle/>
          <a:p>
            <a:r>
              <a:rPr lang="sl-SI"/>
              <a:t>Uredite slog naslova matrice</a:t>
            </a:r>
            <a:endParaRPr lang="en-US" dirty="0"/>
          </a:p>
        </p:txBody>
      </p:sp>
      <p:sp>
        <p:nvSpPr>
          <p:cNvPr id="3" name="Text Placeholder 2"/>
          <p:cNvSpPr>
            <a:spLocks noGrp="1"/>
          </p:cNvSpPr>
          <p:nvPr>
            <p:ph type="body" idx="1"/>
          </p:nvPr>
        </p:nvSpPr>
        <p:spPr>
          <a:xfrm>
            <a:off x="618231" y="2270016"/>
            <a:ext cx="7914969" cy="3850536"/>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754761" y="6222339"/>
            <a:ext cx="1437699" cy="352537"/>
          </a:xfrm>
          <a:prstGeom prst="rect">
            <a:avLst/>
          </a:prstGeom>
        </p:spPr>
        <p:txBody>
          <a:bodyPr vert="horz" lIns="91440" tIns="45720" rIns="91440" bIns="45720" rtlCol="0" anchor="ctr"/>
          <a:lstStyle>
            <a:lvl1pPr algn="r">
              <a:defRPr sz="900">
                <a:solidFill>
                  <a:schemeClr val="bg1"/>
                </a:solidFill>
              </a:defRPr>
            </a:lvl1pPr>
          </a:lstStyle>
          <a:p>
            <a:fld id="{7FCC3CAC-0A3C-CD48-8045-D8916B1FB20B}" type="datetimeFigureOut">
              <a:rPr lang="en-US" smtClean="0"/>
              <a:pPr/>
              <a:t>8/3/2018</a:t>
            </a:fld>
            <a:endParaRPr lang="en-US"/>
          </a:p>
        </p:txBody>
      </p:sp>
      <p:sp>
        <p:nvSpPr>
          <p:cNvPr id="5" name="Footer Placeholder 4"/>
          <p:cNvSpPr>
            <a:spLocks noGrp="1"/>
          </p:cNvSpPr>
          <p:nvPr>
            <p:ph type="ftr" sz="quarter" idx="3"/>
          </p:nvPr>
        </p:nvSpPr>
        <p:spPr>
          <a:xfrm>
            <a:off x="612116" y="6277748"/>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455894" y="6222339"/>
            <a:ext cx="1077305" cy="352537"/>
          </a:xfrm>
          <a:prstGeom prst="rect">
            <a:avLst/>
          </a:prstGeom>
        </p:spPr>
        <p:txBody>
          <a:bodyPr vert="horz" lIns="91440" tIns="45720" rIns="91440" bIns="45720" rtlCol="0" anchor="ctr"/>
          <a:lstStyle>
            <a:lvl1pPr algn="r">
              <a:defRPr sz="900">
                <a:solidFill>
                  <a:schemeClr val="bg1"/>
                </a:solidFill>
              </a:defRPr>
            </a:lvl1pPr>
          </a:lstStyle>
          <a:p>
            <a:fld id="{A772E46C-D1C1-2940-A00B-622DE55FC5B9}" type="slidenum">
              <a:rPr lang="en-US" smtClean="0"/>
              <a:pPr/>
              <a:t>‹#›</a:t>
            </a:fld>
            <a:endParaRPr lang="en-US"/>
          </a:p>
        </p:txBody>
      </p:sp>
      <p:pic>
        <p:nvPicPr>
          <p:cNvPr id="19" name="Picture 18" descr="logo_SPRIP_MATPRO.pdf"/>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149428" y="170774"/>
            <a:ext cx="1482725" cy="527685"/>
          </a:xfrm>
          <a:prstGeom prst="rect">
            <a:avLst/>
          </a:prstGeom>
          <a:noFill/>
          <a:ln>
            <a:noFill/>
          </a:ln>
        </p:spPr>
      </p:pic>
      <p:pic>
        <p:nvPicPr>
          <p:cNvPr id="20" name="Picture 19" descr="../../DESIGN/logotipi/GZS_nov/logo_gzs_SPB_PMS.wmf"/>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2453038" y="190135"/>
            <a:ext cx="987279" cy="508324"/>
          </a:xfrm>
          <a:prstGeom prst="rect">
            <a:avLst/>
          </a:prstGeom>
          <a:noFill/>
          <a:ln>
            <a:noFill/>
          </a:ln>
        </p:spPr>
      </p:pic>
      <p:pic>
        <p:nvPicPr>
          <p:cNvPr id="21" name="Slika 4"/>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4468547" y="212569"/>
            <a:ext cx="2209208" cy="463455"/>
          </a:xfrm>
          <a:prstGeom prst="rect">
            <a:avLst/>
          </a:prstGeom>
          <a:noFill/>
          <a:ln>
            <a:noFill/>
          </a:ln>
        </p:spPr>
      </p:pic>
      <p:pic>
        <p:nvPicPr>
          <p:cNvPr id="22" name="Slika 2"/>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7294389" y="146705"/>
            <a:ext cx="1607820" cy="565150"/>
          </a:xfrm>
          <a:prstGeom prst="rect">
            <a:avLst/>
          </a:prstGeom>
          <a:noFill/>
          <a:ln>
            <a:noFill/>
          </a:ln>
        </p:spPr>
      </p:pic>
    </p:spTree>
    <p:extLst>
      <p:ext uri="{BB962C8B-B14F-4D97-AF65-F5344CB8AC3E}">
        <p14:creationId xmlns:p14="http://schemas.microsoft.com/office/powerpoint/2010/main" val="8540263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51613" y="1818164"/>
            <a:ext cx="8611634" cy="2613919"/>
          </a:xfrm>
        </p:spPr>
        <p:txBody>
          <a:bodyPr/>
          <a:lstStyle/>
          <a:p>
            <a:pPr algn="ctr"/>
            <a:r>
              <a:rPr lang="sl-SI" sz="2800" b="1" dirty="0">
                <a:solidFill>
                  <a:schemeClr val="tx1">
                    <a:lumMod val="50000"/>
                    <a:lumOff val="50000"/>
                  </a:schemeClr>
                </a:solidFill>
              </a:rPr>
              <a:t>S</a:t>
            </a:r>
            <a:r>
              <a:rPr lang="sl-SI" sz="2800" dirty="0">
                <a:solidFill>
                  <a:schemeClr val="tx1">
                    <a:lumMod val="50000"/>
                    <a:lumOff val="50000"/>
                  </a:schemeClr>
                </a:solidFill>
              </a:rPr>
              <a:t>trateško </a:t>
            </a:r>
            <a:r>
              <a:rPr lang="sl-SI" sz="2800" b="1" dirty="0">
                <a:solidFill>
                  <a:schemeClr val="tx1">
                    <a:lumMod val="50000"/>
                    <a:lumOff val="50000"/>
                  </a:schemeClr>
                </a:solidFill>
              </a:rPr>
              <a:t>R</a:t>
            </a:r>
            <a:r>
              <a:rPr lang="sl-SI" sz="2800" dirty="0">
                <a:solidFill>
                  <a:schemeClr val="tx1">
                    <a:lumMod val="50000"/>
                    <a:lumOff val="50000"/>
                  </a:schemeClr>
                </a:solidFill>
              </a:rPr>
              <a:t>azvojno </a:t>
            </a:r>
            <a:r>
              <a:rPr lang="sl-SI" sz="2800" b="1" dirty="0">
                <a:solidFill>
                  <a:schemeClr val="tx1">
                    <a:lumMod val="50000"/>
                    <a:lumOff val="50000"/>
                  </a:schemeClr>
                </a:solidFill>
              </a:rPr>
              <a:t>I</a:t>
            </a:r>
            <a:r>
              <a:rPr lang="sl-SI" sz="2800" dirty="0">
                <a:solidFill>
                  <a:schemeClr val="tx1">
                    <a:lumMod val="50000"/>
                    <a:lumOff val="50000"/>
                  </a:schemeClr>
                </a:solidFill>
              </a:rPr>
              <a:t>novacijsko </a:t>
            </a:r>
            <a:r>
              <a:rPr lang="sl-SI" sz="2800" b="1" dirty="0">
                <a:solidFill>
                  <a:schemeClr val="tx1">
                    <a:lumMod val="50000"/>
                    <a:lumOff val="50000"/>
                  </a:schemeClr>
                </a:solidFill>
              </a:rPr>
              <a:t>P</a:t>
            </a:r>
            <a:r>
              <a:rPr lang="sl-SI" sz="2800" dirty="0">
                <a:solidFill>
                  <a:schemeClr val="tx1">
                    <a:lumMod val="50000"/>
                    <a:lumOff val="50000"/>
                  </a:schemeClr>
                </a:solidFill>
              </a:rPr>
              <a:t>artnerstvo</a:t>
            </a:r>
            <a:br>
              <a:rPr lang="sl-SI" sz="2800" dirty="0">
                <a:solidFill>
                  <a:schemeClr val="tx1">
                    <a:lumMod val="50000"/>
                    <a:lumOff val="50000"/>
                  </a:schemeClr>
                </a:solidFill>
              </a:rPr>
            </a:br>
            <a:r>
              <a:rPr lang="sl-SI" sz="3600" dirty="0"/>
              <a:t/>
            </a:r>
            <a:br>
              <a:rPr lang="sl-SI" sz="3600" dirty="0"/>
            </a:br>
            <a:r>
              <a:rPr lang="sl-SI" sz="3600" dirty="0"/>
              <a:t>MATeriali kot končni PROdukti</a:t>
            </a:r>
            <a:br>
              <a:rPr lang="sl-SI" sz="3600" dirty="0"/>
            </a:br>
            <a:r>
              <a:rPr lang="sl-SI" sz="2000" dirty="0"/>
              <a:t/>
            </a:r>
            <a:br>
              <a:rPr lang="sl-SI" sz="2000" dirty="0"/>
            </a:br>
            <a:r>
              <a:rPr lang="sl-SI" sz="2000" dirty="0">
                <a:solidFill>
                  <a:schemeClr val="tx1">
                    <a:lumMod val="50000"/>
                    <a:lumOff val="50000"/>
                  </a:schemeClr>
                </a:solidFill>
              </a:rPr>
              <a:t>Vesna NAHTIGAL, Bojan PODGORNIK, Andrej KRŽAN</a:t>
            </a:r>
            <a:endParaRPr lang="sl-SI" sz="3600" dirty="0">
              <a:solidFill>
                <a:schemeClr val="tx1">
                  <a:lumMod val="50000"/>
                  <a:lumOff val="50000"/>
                </a:schemeClr>
              </a:solidFill>
            </a:endParaRPr>
          </a:p>
        </p:txBody>
      </p:sp>
      <p:sp>
        <p:nvSpPr>
          <p:cNvPr id="5" name="Subtitle 4"/>
          <p:cNvSpPr>
            <a:spLocks noGrp="1"/>
          </p:cNvSpPr>
          <p:nvPr>
            <p:ph type="subTitle" idx="1"/>
          </p:nvPr>
        </p:nvSpPr>
        <p:spPr>
          <a:xfrm>
            <a:off x="2786867" y="5139940"/>
            <a:ext cx="6357133" cy="548480"/>
          </a:xfrm>
        </p:spPr>
        <p:txBody>
          <a:bodyPr>
            <a:normAutofit/>
          </a:bodyPr>
          <a:lstStyle/>
          <a:p>
            <a:r>
              <a:rPr lang="sl-SI" sz="1400" b="1" dirty="0"/>
              <a:t>Predstavitev za ocenjevalce, Ljubljana, 1.8.2018</a:t>
            </a:r>
          </a:p>
        </p:txBody>
      </p:sp>
      <p:sp>
        <p:nvSpPr>
          <p:cNvPr id="6" name="Označba mesta besedila 9"/>
          <p:cNvSpPr txBox="1">
            <a:spLocks/>
          </p:cNvSpPr>
          <p:nvPr/>
        </p:nvSpPr>
        <p:spPr>
          <a:xfrm>
            <a:off x="117695" y="5939073"/>
            <a:ext cx="8917663" cy="918927"/>
          </a:xfrm>
          <a:prstGeom prst="rect">
            <a:avLst/>
          </a:prstGeom>
        </p:spPr>
        <p:txBody>
          <a:bodyPr vert="horz" lIns="91440" tIns="45720" rIns="91440" bIns="45720" rtlCol="0" anchor="t">
            <a:normAutofit fontScale="700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just"/>
            <a:endParaRPr lang="sl-SI" sz="1200" dirty="0">
              <a:solidFill>
                <a:schemeClr val="bg1"/>
              </a:solidFill>
            </a:endParaRPr>
          </a:p>
          <a:p>
            <a:pPr algn="just"/>
            <a:r>
              <a:rPr lang="en-US" sz="1200" dirty="0" err="1">
                <a:solidFill>
                  <a:schemeClr val="bg1"/>
                </a:solidFill>
              </a:rPr>
              <a:t>Operacijo</a:t>
            </a:r>
            <a:r>
              <a:rPr lang="en-US" sz="1200" dirty="0">
                <a:solidFill>
                  <a:schemeClr val="bg1"/>
                </a:solidFill>
              </a:rPr>
              <a:t> </a:t>
            </a:r>
            <a:r>
              <a:rPr lang="en-US" sz="1200" dirty="0" err="1">
                <a:solidFill>
                  <a:schemeClr val="bg1"/>
                </a:solidFill>
              </a:rPr>
              <a:t>delno</a:t>
            </a:r>
            <a:r>
              <a:rPr lang="en-US" sz="1200" dirty="0">
                <a:solidFill>
                  <a:schemeClr val="bg1"/>
                </a:solidFill>
              </a:rPr>
              <a:t> </a:t>
            </a:r>
            <a:r>
              <a:rPr lang="en-US" sz="1200" dirty="0" err="1">
                <a:solidFill>
                  <a:schemeClr val="bg1"/>
                </a:solidFill>
              </a:rPr>
              <a:t>financira</a:t>
            </a:r>
            <a:r>
              <a:rPr lang="en-US" sz="1200" dirty="0">
                <a:solidFill>
                  <a:schemeClr val="bg1"/>
                </a:solidFill>
              </a:rPr>
              <a:t> </a:t>
            </a:r>
            <a:r>
              <a:rPr lang="en-US" sz="1200" dirty="0" err="1">
                <a:solidFill>
                  <a:schemeClr val="bg1"/>
                </a:solidFill>
              </a:rPr>
              <a:t>Evropska</a:t>
            </a:r>
            <a:r>
              <a:rPr lang="en-US" sz="1200" dirty="0">
                <a:solidFill>
                  <a:schemeClr val="bg1"/>
                </a:solidFill>
              </a:rPr>
              <a:t> </a:t>
            </a:r>
            <a:r>
              <a:rPr lang="sl-SI" sz="1200" dirty="0">
                <a:solidFill>
                  <a:schemeClr val="bg1"/>
                </a:solidFill>
              </a:rPr>
              <a:t>u</a:t>
            </a:r>
            <a:r>
              <a:rPr lang="en-US" sz="1200" dirty="0" err="1">
                <a:solidFill>
                  <a:schemeClr val="bg1"/>
                </a:solidFill>
              </a:rPr>
              <a:t>nija</a:t>
            </a:r>
            <a:r>
              <a:rPr lang="en-US" sz="1200" dirty="0">
                <a:solidFill>
                  <a:schemeClr val="bg1"/>
                </a:solidFill>
              </a:rPr>
              <a:t> iz </a:t>
            </a:r>
            <a:r>
              <a:rPr lang="en-US" sz="1200" dirty="0" err="1">
                <a:solidFill>
                  <a:schemeClr val="bg1"/>
                </a:solidFill>
              </a:rPr>
              <a:t>Evropskega</a:t>
            </a:r>
            <a:r>
              <a:rPr lang="en-US" sz="1200" dirty="0">
                <a:solidFill>
                  <a:schemeClr val="bg1"/>
                </a:solidFill>
              </a:rPr>
              <a:t> </a:t>
            </a:r>
            <a:r>
              <a:rPr lang="en-US" sz="1200" dirty="0" err="1">
                <a:solidFill>
                  <a:schemeClr val="bg1"/>
                </a:solidFill>
              </a:rPr>
              <a:t>sklada</a:t>
            </a:r>
            <a:r>
              <a:rPr lang="en-US" sz="1200" dirty="0">
                <a:solidFill>
                  <a:schemeClr val="bg1"/>
                </a:solidFill>
              </a:rPr>
              <a:t> </a:t>
            </a:r>
            <a:r>
              <a:rPr lang="en-US" sz="1200" dirty="0" err="1">
                <a:solidFill>
                  <a:schemeClr val="bg1"/>
                </a:solidFill>
              </a:rPr>
              <a:t>za</a:t>
            </a:r>
            <a:r>
              <a:rPr lang="en-US" sz="1200" dirty="0">
                <a:solidFill>
                  <a:schemeClr val="bg1"/>
                </a:solidFill>
              </a:rPr>
              <a:t> </a:t>
            </a:r>
            <a:r>
              <a:rPr lang="en-US" sz="1200" dirty="0" err="1">
                <a:solidFill>
                  <a:schemeClr val="bg1"/>
                </a:solidFill>
              </a:rPr>
              <a:t>regionalni</a:t>
            </a:r>
            <a:r>
              <a:rPr lang="en-US" sz="1200" dirty="0">
                <a:solidFill>
                  <a:schemeClr val="bg1"/>
                </a:solidFill>
              </a:rPr>
              <a:t> </a:t>
            </a:r>
            <a:r>
              <a:rPr lang="en-US" sz="1200" dirty="0" err="1">
                <a:solidFill>
                  <a:schemeClr val="bg1"/>
                </a:solidFill>
              </a:rPr>
              <a:t>razvoj</a:t>
            </a:r>
            <a:r>
              <a:rPr lang="en-US" sz="1200" dirty="0">
                <a:solidFill>
                  <a:schemeClr val="bg1"/>
                </a:solidFill>
              </a:rPr>
              <a:t>. </a:t>
            </a:r>
            <a:r>
              <a:rPr lang="sl-SI" sz="1200" dirty="0">
                <a:solidFill>
                  <a:schemeClr val="bg1"/>
                </a:solidFill>
              </a:rPr>
              <a:t>O</a:t>
            </a:r>
            <a:r>
              <a:rPr lang="en-US" sz="1200" dirty="0" err="1">
                <a:solidFill>
                  <a:schemeClr val="bg1"/>
                </a:solidFill>
              </a:rPr>
              <a:t>peracija</a:t>
            </a:r>
            <a:r>
              <a:rPr lang="en-US" sz="1200" dirty="0">
                <a:solidFill>
                  <a:schemeClr val="bg1"/>
                </a:solidFill>
              </a:rPr>
              <a:t> </a:t>
            </a:r>
            <a:r>
              <a:rPr lang="sl-SI" sz="1200" dirty="0">
                <a:solidFill>
                  <a:schemeClr val="bg1"/>
                </a:solidFill>
              </a:rPr>
              <a:t>se </a:t>
            </a:r>
            <a:r>
              <a:rPr lang="en-US" sz="1200" dirty="0" err="1">
                <a:solidFill>
                  <a:schemeClr val="bg1"/>
                </a:solidFill>
              </a:rPr>
              <a:t>izvaja</a:t>
            </a:r>
            <a:r>
              <a:rPr lang="en-US" sz="1200" dirty="0">
                <a:solidFill>
                  <a:schemeClr val="bg1"/>
                </a:solidFill>
              </a:rPr>
              <a:t> v </a:t>
            </a:r>
            <a:r>
              <a:rPr lang="en-US" sz="1200" dirty="0" err="1">
                <a:solidFill>
                  <a:schemeClr val="bg1"/>
                </a:solidFill>
              </a:rPr>
              <a:t>okviru</a:t>
            </a:r>
            <a:r>
              <a:rPr lang="en-US" sz="1200" dirty="0">
                <a:solidFill>
                  <a:schemeClr val="bg1"/>
                </a:solidFill>
              </a:rPr>
              <a:t> </a:t>
            </a:r>
            <a:r>
              <a:rPr lang="en-US" sz="1200" i="1" dirty="0" err="1">
                <a:solidFill>
                  <a:schemeClr val="bg1"/>
                </a:solidFill>
              </a:rPr>
              <a:t>Prednostne</a:t>
            </a:r>
            <a:r>
              <a:rPr lang="en-US" sz="1200" i="1" dirty="0">
                <a:solidFill>
                  <a:schemeClr val="bg1"/>
                </a:solidFill>
              </a:rPr>
              <a:t> </a:t>
            </a:r>
            <a:r>
              <a:rPr lang="en-US" sz="1200" i="1" dirty="0" err="1">
                <a:solidFill>
                  <a:schemeClr val="bg1"/>
                </a:solidFill>
              </a:rPr>
              <a:t>naložbe</a:t>
            </a:r>
            <a:r>
              <a:rPr lang="en-US" sz="1200" i="1" dirty="0">
                <a:solidFill>
                  <a:schemeClr val="bg1"/>
                </a:solidFill>
              </a:rPr>
              <a:t>: 1.2.»Spodbujanje </a:t>
            </a:r>
            <a:r>
              <a:rPr lang="en-US" sz="1200" i="1" dirty="0" err="1">
                <a:solidFill>
                  <a:schemeClr val="bg1"/>
                </a:solidFill>
              </a:rPr>
              <a:t>naložb</a:t>
            </a:r>
            <a:r>
              <a:rPr lang="en-US" sz="1200" i="1" dirty="0">
                <a:solidFill>
                  <a:schemeClr val="bg1"/>
                </a:solidFill>
              </a:rPr>
              <a:t> </a:t>
            </a:r>
            <a:r>
              <a:rPr lang="en-US" sz="1200" i="1" dirty="0" err="1">
                <a:solidFill>
                  <a:schemeClr val="bg1"/>
                </a:solidFill>
              </a:rPr>
              <a:t>podjetij</a:t>
            </a:r>
            <a:r>
              <a:rPr lang="en-US" sz="1200" i="1" dirty="0">
                <a:solidFill>
                  <a:schemeClr val="bg1"/>
                </a:solidFill>
              </a:rPr>
              <a:t> v </a:t>
            </a:r>
            <a:r>
              <a:rPr lang="en-US" sz="1200" i="1" dirty="0" err="1">
                <a:solidFill>
                  <a:schemeClr val="bg1"/>
                </a:solidFill>
              </a:rPr>
              <a:t>raziskave</a:t>
            </a:r>
            <a:r>
              <a:rPr lang="en-US" sz="1200" i="1" dirty="0">
                <a:solidFill>
                  <a:schemeClr val="bg1"/>
                </a:solidFill>
              </a:rPr>
              <a:t> in </a:t>
            </a:r>
            <a:r>
              <a:rPr lang="en-US" sz="1200" i="1" dirty="0" err="1">
                <a:solidFill>
                  <a:schemeClr val="bg1"/>
                </a:solidFill>
              </a:rPr>
              <a:t>inovacije</a:t>
            </a:r>
            <a:r>
              <a:rPr lang="en-US" sz="1200" i="1" dirty="0">
                <a:solidFill>
                  <a:schemeClr val="bg1"/>
                </a:solidFill>
              </a:rPr>
              <a:t> ter </a:t>
            </a:r>
            <a:r>
              <a:rPr lang="en-US" sz="1200" i="1" dirty="0" err="1">
                <a:solidFill>
                  <a:schemeClr val="bg1"/>
                </a:solidFill>
              </a:rPr>
              <a:t>vzpostavljanje</a:t>
            </a:r>
            <a:r>
              <a:rPr lang="en-US" sz="1200" i="1" dirty="0">
                <a:solidFill>
                  <a:schemeClr val="bg1"/>
                </a:solidFill>
              </a:rPr>
              <a:t> </a:t>
            </a:r>
            <a:r>
              <a:rPr lang="en-US" sz="1200" i="1" dirty="0" err="1">
                <a:solidFill>
                  <a:schemeClr val="bg1"/>
                </a:solidFill>
              </a:rPr>
              <a:t>povezav</a:t>
            </a:r>
            <a:r>
              <a:rPr lang="en-US" sz="1200" i="1" dirty="0">
                <a:solidFill>
                  <a:schemeClr val="bg1"/>
                </a:solidFill>
              </a:rPr>
              <a:t> in </a:t>
            </a:r>
            <a:r>
              <a:rPr lang="en-US" sz="1200" i="1" dirty="0" err="1">
                <a:solidFill>
                  <a:schemeClr val="bg1"/>
                </a:solidFill>
              </a:rPr>
              <a:t>sinergij</a:t>
            </a:r>
            <a:r>
              <a:rPr lang="en-US" sz="1200" i="1" dirty="0">
                <a:solidFill>
                  <a:schemeClr val="bg1"/>
                </a:solidFill>
              </a:rPr>
              <a:t> med </a:t>
            </a:r>
            <a:r>
              <a:rPr lang="en-US" sz="1200" i="1" dirty="0" err="1">
                <a:solidFill>
                  <a:schemeClr val="bg1"/>
                </a:solidFill>
              </a:rPr>
              <a:t>podjetji</a:t>
            </a:r>
            <a:r>
              <a:rPr lang="en-US" sz="1200" i="1" dirty="0">
                <a:solidFill>
                  <a:schemeClr val="bg1"/>
                </a:solidFill>
              </a:rPr>
              <a:t>, </a:t>
            </a:r>
            <a:r>
              <a:rPr lang="en-US" sz="1200" i="1" dirty="0" err="1">
                <a:solidFill>
                  <a:schemeClr val="bg1"/>
                </a:solidFill>
              </a:rPr>
              <a:t>centri</a:t>
            </a:r>
            <a:r>
              <a:rPr lang="en-US" sz="1200" i="1" dirty="0">
                <a:solidFill>
                  <a:schemeClr val="bg1"/>
                </a:solidFill>
              </a:rPr>
              <a:t> </a:t>
            </a:r>
            <a:r>
              <a:rPr lang="en-US" sz="1200" i="1" dirty="0" err="1">
                <a:solidFill>
                  <a:schemeClr val="bg1"/>
                </a:solidFill>
              </a:rPr>
              <a:t>za</a:t>
            </a:r>
            <a:r>
              <a:rPr lang="en-US" sz="1200" i="1" dirty="0">
                <a:solidFill>
                  <a:schemeClr val="bg1"/>
                </a:solidFill>
              </a:rPr>
              <a:t> </a:t>
            </a:r>
            <a:r>
              <a:rPr lang="en-US" sz="1200" i="1" dirty="0" err="1">
                <a:solidFill>
                  <a:schemeClr val="bg1"/>
                </a:solidFill>
              </a:rPr>
              <a:t>raziskave</a:t>
            </a:r>
            <a:r>
              <a:rPr lang="en-US" sz="1200" i="1" dirty="0">
                <a:solidFill>
                  <a:schemeClr val="bg1"/>
                </a:solidFill>
              </a:rPr>
              <a:t> in </a:t>
            </a:r>
            <a:r>
              <a:rPr lang="en-US" sz="1200" i="1" dirty="0" err="1">
                <a:solidFill>
                  <a:schemeClr val="bg1"/>
                </a:solidFill>
              </a:rPr>
              <a:t>razvoj</a:t>
            </a:r>
            <a:r>
              <a:rPr lang="en-US" sz="1200" i="1" dirty="0">
                <a:solidFill>
                  <a:schemeClr val="bg1"/>
                </a:solidFill>
              </a:rPr>
              <a:t> ter </a:t>
            </a:r>
            <a:r>
              <a:rPr lang="en-US" sz="1200" i="1" dirty="0" err="1">
                <a:solidFill>
                  <a:schemeClr val="bg1"/>
                </a:solidFill>
              </a:rPr>
              <a:t>visokošolskim</a:t>
            </a:r>
            <a:r>
              <a:rPr lang="en-US" sz="1200" i="1" dirty="0">
                <a:solidFill>
                  <a:schemeClr val="bg1"/>
                </a:solidFill>
              </a:rPr>
              <a:t> </a:t>
            </a:r>
            <a:r>
              <a:rPr lang="en-US" sz="1200" i="1" dirty="0" err="1">
                <a:solidFill>
                  <a:schemeClr val="bg1"/>
                </a:solidFill>
              </a:rPr>
              <a:t>izobraževalnim</a:t>
            </a:r>
            <a:r>
              <a:rPr lang="en-US" sz="1200" i="1" dirty="0">
                <a:solidFill>
                  <a:schemeClr val="bg1"/>
                </a:solidFill>
              </a:rPr>
              <a:t> </a:t>
            </a:r>
            <a:r>
              <a:rPr lang="en-US" sz="1200" i="1" dirty="0" err="1">
                <a:solidFill>
                  <a:schemeClr val="bg1"/>
                </a:solidFill>
              </a:rPr>
              <a:t>sektorjem</a:t>
            </a:r>
            <a:r>
              <a:rPr lang="en-US" sz="1200" i="1" dirty="0">
                <a:solidFill>
                  <a:schemeClr val="bg1"/>
                </a:solidFill>
              </a:rPr>
              <a:t>, zlasti s </a:t>
            </a:r>
            <a:r>
              <a:rPr lang="en-US" sz="1200" i="1" dirty="0" err="1">
                <a:solidFill>
                  <a:schemeClr val="bg1"/>
                </a:solidFill>
              </a:rPr>
              <a:t>spodbujanjem</a:t>
            </a:r>
            <a:r>
              <a:rPr lang="en-US" sz="1200" i="1" dirty="0">
                <a:solidFill>
                  <a:schemeClr val="bg1"/>
                </a:solidFill>
              </a:rPr>
              <a:t> </a:t>
            </a:r>
            <a:r>
              <a:rPr lang="en-US" sz="1200" i="1" dirty="0" err="1">
                <a:solidFill>
                  <a:schemeClr val="bg1"/>
                </a:solidFill>
              </a:rPr>
              <a:t>naložb</a:t>
            </a:r>
            <a:r>
              <a:rPr lang="en-US" sz="1200" i="1" dirty="0">
                <a:solidFill>
                  <a:schemeClr val="bg1"/>
                </a:solidFill>
              </a:rPr>
              <a:t> na </a:t>
            </a:r>
            <a:r>
              <a:rPr lang="en-US" sz="1200" i="1" dirty="0" err="1">
                <a:solidFill>
                  <a:schemeClr val="bg1"/>
                </a:solidFill>
              </a:rPr>
              <a:t>področju</a:t>
            </a:r>
            <a:r>
              <a:rPr lang="en-US" sz="1200" i="1" dirty="0">
                <a:solidFill>
                  <a:schemeClr val="bg1"/>
                </a:solidFill>
              </a:rPr>
              <a:t> </a:t>
            </a:r>
            <a:r>
              <a:rPr lang="en-US" sz="1200" i="1" dirty="0" err="1">
                <a:solidFill>
                  <a:schemeClr val="bg1"/>
                </a:solidFill>
              </a:rPr>
              <a:t>razvoja</a:t>
            </a:r>
            <a:r>
              <a:rPr lang="en-US" sz="1200" i="1" dirty="0">
                <a:solidFill>
                  <a:schemeClr val="bg1"/>
                </a:solidFill>
              </a:rPr>
              <a:t> </a:t>
            </a:r>
            <a:r>
              <a:rPr lang="en-US" sz="1200" i="1" dirty="0" err="1">
                <a:solidFill>
                  <a:schemeClr val="bg1"/>
                </a:solidFill>
              </a:rPr>
              <a:t>izdelkov</a:t>
            </a:r>
            <a:r>
              <a:rPr lang="en-US" sz="1200" i="1" dirty="0">
                <a:solidFill>
                  <a:schemeClr val="bg1"/>
                </a:solidFill>
              </a:rPr>
              <a:t> in </a:t>
            </a:r>
            <a:r>
              <a:rPr lang="en-US" sz="1200" i="1" dirty="0" err="1">
                <a:solidFill>
                  <a:schemeClr val="bg1"/>
                </a:solidFill>
              </a:rPr>
              <a:t>storitev</a:t>
            </a:r>
            <a:r>
              <a:rPr lang="en-US" sz="1200" i="1" dirty="0">
                <a:solidFill>
                  <a:schemeClr val="bg1"/>
                </a:solidFill>
              </a:rPr>
              <a:t>, </a:t>
            </a:r>
            <a:r>
              <a:rPr lang="en-US" sz="1200" i="1" dirty="0" err="1">
                <a:solidFill>
                  <a:schemeClr val="bg1"/>
                </a:solidFill>
              </a:rPr>
              <a:t>prenosa</a:t>
            </a:r>
            <a:r>
              <a:rPr lang="en-US" sz="1200" i="1" dirty="0">
                <a:solidFill>
                  <a:schemeClr val="bg1"/>
                </a:solidFill>
              </a:rPr>
              <a:t> </a:t>
            </a:r>
            <a:r>
              <a:rPr lang="en-US" sz="1200" i="1" dirty="0" err="1">
                <a:solidFill>
                  <a:schemeClr val="bg1"/>
                </a:solidFill>
              </a:rPr>
              <a:t>tehnologij</a:t>
            </a:r>
            <a:r>
              <a:rPr lang="en-US" sz="1200" i="1" dirty="0">
                <a:solidFill>
                  <a:schemeClr val="bg1"/>
                </a:solidFill>
              </a:rPr>
              <a:t>, </a:t>
            </a:r>
            <a:r>
              <a:rPr lang="en-US" sz="1200" i="1" dirty="0" err="1">
                <a:solidFill>
                  <a:schemeClr val="bg1"/>
                </a:solidFill>
              </a:rPr>
              <a:t>socialnih</a:t>
            </a:r>
            <a:r>
              <a:rPr lang="en-US" sz="1200" i="1" dirty="0">
                <a:solidFill>
                  <a:schemeClr val="bg1"/>
                </a:solidFill>
              </a:rPr>
              <a:t> in </a:t>
            </a:r>
            <a:r>
              <a:rPr lang="en-US" sz="1200" i="1" dirty="0" err="1">
                <a:solidFill>
                  <a:schemeClr val="bg1"/>
                </a:solidFill>
              </a:rPr>
              <a:t>ekoloških</a:t>
            </a:r>
            <a:r>
              <a:rPr lang="en-US" sz="1200" i="1" dirty="0">
                <a:solidFill>
                  <a:schemeClr val="bg1"/>
                </a:solidFill>
              </a:rPr>
              <a:t> </a:t>
            </a:r>
            <a:r>
              <a:rPr lang="en-US" sz="1200" i="1" dirty="0" err="1">
                <a:solidFill>
                  <a:schemeClr val="bg1"/>
                </a:solidFill>
              </a:rPr>
              <a:t>inovacij</a:t>
            </a:r>
            <a:r>
              <a:rPr lang="en-US" sz="1200" i="1" dirty="0">
                <a:solidFill>
                  <a:schemeClr val="bg1"/>
                </a:solidFill>
              </a:rPr>
              <a:t>, </a:t>
            </a:r>
            <a:r>
              <a:rPr lang="en-US" sz="1200" i="1" dirty="0" err="1">
                <a:solidFill>
                  <a:schemeClr val="bg1"/>
                </a:solidFill>
              </a:rPr>
              <a:t>aplikacij</a:t>
            </a:r>
            <a:r>
              <a:rPr lang="en-US" sz="1200" i="1" dirty="0">
                <a:solidFill>
                  <a:schemeClr val="bg1"/>
                </a:solidFill>
              </a:rPr>
              <a:t> </a:t>
            </a:r>
            <a:r>
              <a:rPr lang="en-US" sz="1200" i="1" dirty="0" err="1">
                <a:solidFill>
                  <a:schemeClr val="bg1"/>
                </a:solidFill>
              </a:rPr>
              <a:t>javnih</a:t>
            </a:r>
            <a:r>
              <a:rPr lang="en-US" sz="1200" i="1" dirty="0">
                <a:solidFill>
                  <a:schemeClr val="bg1"/>
                </a:solidFill>
              </a:rPr>
              <a:t> </a:t>
            </a:r>
            <a:r>
              <a:rPr lang="en-US" sz="1200" i="1" dirty="0" err="1">
                <a:solidFill>
                  <a:schemeClr val="bg1"/>
                </a:solidFill>
              </a:rPr>
              <a:t>storitev</a:t>
            </a:r>
            <a:r>
              <a:rPr lang="en-US" sz="1200" i="1" dirty="0">
                <a:solidFill>
                  <a:schemeClr val="bg1"/>
                </a:solidFill>
              </a:rPr>
              <a:t>, </a:t>
            </a:r>
            <a:r>
              <a:rPr lang="en-US" sz="1200" i="1" dirty="0" err="1">
                <a:solidFill>
                  <a:schemeClr val="bg1"/>
                </a:solidFill>
              </a:rPr>
              <a:t>spodbujanjem</a:t>
            </a:r>
            <a:r>
              <a:rPr lang="en-US" sz="1200" i="1" dirty="0">
                <a:solidFill>
                  <a:schemeClr val="bg1"/>
                </a:solidFill>
              </a:rPr>
              <a:t> </a:t>
            </a:r>
            <a:r>
              <a:rPr lang="en-US" sz="1200" i="1" dirty="0" err="1">
                <a:solidFill>
                  <a:schemeClr val="bg1"/>
                </a:solidFill>
              </a:rPr>
              <a:t>povpraševanja</a:t>
            </a:r>
            <a:r>
              <a:rPr lang="en-US" sz="1200" i="1" dirty="0">
                <a:solidFill>
                  <a:schemeClr val="bg1"/>
                </a:solidFill>
              </a:rPr>
              <a:t>, </a:t>
            </a:r>
            <a:r>
              <a:rPr lang="en-US" sz="1200" i="1" dirty="0" err="1">
                <a:solidFill>
                  <a:schemeClr val="bg1"/>
                </a:solidFill>
              </a:rPr>
              <a:t>mreženja</a:t>
            </a:r>
            <a:r>
              <a:rPr lang="en-US" sz="1200" i="1" dirty="0">
                <a:solidFill>
                  <a:schemeClr val="bg1"/>
                </a:solidFill>
              </a:rPr>
              <a:t>, </a:t>
            </a:r>
            <a:r>
              <a:rPr lang="en-US" sz="1200" i="1" dirty="0" err="1">
                <a:solidFill>
                  <a:schemeClr val="bg1"/>
                </a:solidFill>
              </a:rPr>
              <a:t>grozdov</a:t>
            </a:r>
            <a:r>
              <a:rPr lang="en-US" sz="1200" i="1" dirty="0">
                <a:solidFill>
                  <a:schemeClr val="bg1"/>
                </a:solidFill>
              </a:rPr>
              <a:t> in </a:t>
            </a:r>
            <a:r>
              <a:rPr lang="en-US" sz="1200" i="1" dirty="0" err="1">
                <a:solidFill>
                  <a:schemeClr val="bg1"/>
                </a:solidFill>
              </a:rPr>
              <a:t>odprtih</a:t>
            </a:r>
            <a:r>
              <a:rPr lang="en-US" sz="1200" i="1" dirty="0">
                <a:solidFill>
                  <a:schemeClr val="bg1"/>
                </a:solidFill>
              </a:rPr>
              <a:t> </a:t>
            </a:r>
            <a:r>
              <a:rPr lang="en-US" sz="1200" i="1" dirty="0" err="1">
                <a:solidFill>
                  <a:schemeClr val="bg1"/>
                </a:solidFill>
              </a:rPr>
              <a:t>inovacij</a:t>
            </a:r>
            <a:r>
              <a:rPr lang="en-US" sz="1200" i="1" dirty="0">
                <a:solidFill>
                  <a:schemeClr val="bg1"/>
                </a:solidFill>
              </a:rPr>
              <a:t> </a:t>
            </a:r>
            <a:r>
              <a:rPr lang="en-US" sz="1200" i="1" dirty="0" err="1">
                <a:solidFill>
                  <a:schemeClr val="bg1"/>
                </a:solidFill>
              </a:rPr>
              <a:t>prek</a:t>
            </a:r>
            <a:r>
              <a:rPr lang="en-US" sz="1200" i="1" dirty="0">
                <a:solidFill>
                  <a:schemeClr val="bg1"/>
                </a:solidFill>
              </a:rPr>
              <a:t> </a:t>
            </a:r>
            <a:r>
              <a:rPr lang="en-US" sz="1200" i="1" dirty="0" err="1">
                <a:solidFill>
                  <a:schemeClr val="bg1"/>
                </a:solidFill>
              </a:rPr>
              <a:t>pametne</a:t>
            </a:r>
            <a:r>
              <a:rPr lang="en-US" sz="1200" i="1" dirty="0">
                <a:solidFill>
                  <a:schemeClr val="bg1"/>
                </a:solidFill>
              </a:rPr>
              <a:t> </a:t>
            </a:r>
            <a:r>
              <a:rPr lang="en-US" sz="1200" i="1" dirty="0" err="1">
                <a:solidFill>
                  <a:schemeClr val="bg1"/>
                </a:solidFill>
              </a:rPr>
              <a:t>specializacije</a:t>
            </a:r>
            <a:r>
              <a:rPr lang="en-US" sz="1200" i="1" dirty="0">
                <a:solidFill>
                  <a:schemeClr val="bg1"/>
                </a:solidFill>
              </a:rPr>
              <a:t> ter </a:t>
            </a:r>
            <a:r>
              <a:rPr lang="en-US" sz="1200" i="1" dirty="0" err="1">
                <a:solidFill>
                  <a:schemeClr val="bg1"/>
                </a:solidFill>
              </a:rPr>
              <a:t>podpiranjem</a:t>
            </a:r>
            <a:r>
              <a:rPr lang="en-US" sz="1200" i="1" dirty="0">
                <a:solidFill>
                  <a:schemeClr val="bg1"/>
                </a:solidFill>
              </a:rPr>
              <a:t> </a:t>
            </a:r>
            <a:r>
              <a:rPr lang="en-US" sz="1200" i="1" dirty="0" err="1">
                <a:solidFill>
                  <a:schemeClr val="bg1"/>
                </a:solidFill>
              </a:rPr>
              <a:t>tehnoloških</a:t>
            </a:r>
            <a:r>
              <a:rPr lang="en-US" sz="1200" i="1" dirty="0">
                <a:solidFill>
                  <a:schemeClr val="bg1"/>
                </a:solidFill>
              </a:rPr>
              <a:t> in </a:t>
            </a:r>
            <a:r>
              <a:rPr lang="en-US" sz="1200" i="1" dirty="0" err="1">
                <a:solidFill>
                  <a:schemeClr val="bg1"/>
                </a:solidFill>
              </a:rPr>
              <a:t>uporabnih</a:t>
            </a:r>
            <a:r>
              <a:rPr lang="en-US" sz="1200" i="1" dirty="0">
                <a:solidFill>
                  <a:schemeClr val="bg1"/>
                </a:solidFill>
              </a:rPr>
              <a:t> </a:t>
            </a:r>
            <a:r>
              <a:rPr lang="en-US" sz="1200" i="1" dirty="0" err="1">
                <a:solidFill>
                  <a:schemeClr val="bg1"/>
                </a:solidFill>
              </a:rPr>
              <a:t>raziskav</a:t>
            </a:r>
            <a:r>
              <a:rPr lang="en-US" sz="1200" i="1" dirty="0">
                <a:solidFill>
                  <a:schemeClr val="bg1"/>
                </a:solidFill>
              </a:rPr>
              <a:t>, </a:t>
            </a:r>
            <a:r>
              <a:rPr lang="en-US" sz="1200" i="1" dirty="0" err="1">
                <a:solidFill>
                  <a:schemeClr val="bg1"/>
                </a:solidFill>
              </a:rPr>
              <a:t>pilotnih</a:t>
            </a:r>
            <a:r>
              <a:rPr lang="en-US" sz="1200" i="1" dirty="0">
                <a:solidFill>
                  <a:schemeClr val="bg1"/>
                </a:solidFill>
              </a:rPr>
              <a:t> </a:t>
            </a:r>
            <a:r>
              <a:rPr lang="en-US" sz="1200" i="1" dirty="0" err="1">
                <a:solidFill>
                  <a:schemeClr val="bg1"/>
                </a:solidFill>
              </a:rPr>
              <a:t>linij</a:t>
            </a:r>
            <a:r>
              <a:rPr lang="en-US" sz="1200" i="1" dirty="0">
                <a:solidFill>
                  <a:schemeClr val="bg1"/>
                </a:solidFill>
              </a:rPr>
              <a:t>, </a:t>
            </a:r>
            <a:r>
              <a:rPr lang="en-US" sz="1200" i="1" dirty="0" err="1">
                <a:solidFill>
                  <a:schemeClr val="bg1"/>
                </a:solidFill>
              </a:rPr>
              <a:t>ukrepov</a:t>
            </a:r>
            <a:r>
              <a:rPr lang="en-US" sz="1200" i="1" dirty="0">
                <a:solidFill>
                  <a:schemeClr val="bg1"/>
                </a:solidFill>
              </a:rPr>
              <a:t> </a:t>
            </a:r>
            <a:r>
              <a:rPr lang="en-US" sz="1200" i="1" dirty="0" err="1">
                <a:solidFill>
                  <a:schemeClr val="bg1"/>
                </a:solidFill>
              </a:rPr>
              <a:t>za</a:t>
            </a:r>
            <a:r>
              <a:rPr lang="en-US" sz="1200" i="1" dirty="0">
                <a:solidFill>
                  <a:schemeClr val="bg1"/>
                </a:solidFill>
              </a:rPr>
              <a:t> </a:t>
            </a:r>
            <a:r>
              <a:rPr lang="en-US" sz="1200" i="1" dirty="0" err="1">
                <a:solidFill>
                  <a:schemeClr val="bg1"/>
                </a:solidFill>
              </a:rPr>
              <a:t>zgodnje</a:t>
            </a:r>
            <a:r>
              <a:rPr lang="en-US" sz="1200" i="1" dirty="0">
                <a:solidFill>
                  <a:schemeClr val="bg1"/>
                </a:solidFill>
              </a:rPr>
              <a:t> </a:t>
            </a:r>
            <a:r>
              <a:rPr lang="en-US" sz="1200" i="1" dirty="0" err="1">
                <a:solidFill>
                  <a:schemeClr val="bg1"/>
                </a:solidFill>
              </a:rPr>
              <a:t>ovrednotenje</a:t>
            </a:r>
            <a:r>
              <a:rPr lang="en-US" sz="1200" i="1" dirty="0">
                <a:solidFill>
                  <a:schemeClr val="bg1"/>
                </a:solidFill>
              </a:rPr>
              <a:t> </a:t>
            </a:r>
            <a:r>
              <a:rPr lang="en-US" sz="1200" i="1" dirty="0" err="1">
                <a:solidFill>
                  <a:schemeClr val="bg1"/>
                </a:solidFill>
              </a:rPr>
              <a:t>izdelkov</a:t>
            </a:r>
            <a:r>
              <a:rPr lang="en-US" sz="1200" i="1" dirty="0">
                <a:solidFill>
                  <a:schemeClr val="bg1"/>
                </a:solidFill>
              </a:rPr>
              <a:t>, </a:t>
            </a:r>
            <a:r>
              <a:rPr lang="en-US" sz="1200" i="1" dirty="0" err="1">
                <a:solidFill>
                  <a:schemeClr val="bg1"/>
                </a:solidFill>
              </a:rPr>
              <a:t>naprednih</a:t>
            </a:r>
            <a:r>
              <a:rPr lang="en-US" sz="1200" i="1" dirty="0">
                <a:solidFill>
                  <a:schemeClr val="bg1"/>
                </a:solidFill>
              </a:rPr>
              <a:t> </a:t>
            </a:r>
            <a:r>
              <a:rPr lang="en-US" sz="1200" i="1" dirty="0" err="1">
                <a:solidFill>
                  <a:schemeClr val="bg1"/>
                </a:solidFill>
              </a:rPr>
              <a:t>proizvodnih</a:t>
            </a:r>
            <a:r>
              <a:rPr lang="en-US" sz="1200" i="1" dirty="0">
                <a:solidFill>
                  <a:schemeClr val="bg1"/>
                </a:solidFill>
              </a:rPr>
              <a:t> </a:t>
            </a:r>
            <a:r>
              <a:rPr lang="en-US" sz="1200" i="1" dirty="0" err="1">
                <a:solidFill>
                  <a:schemeClr val="bg1"/>
                </a:solidFill>
              </a:rPr>
              <a:t>zmogljivosti</a:t>
            </a:r>
            <a:r>
              <a:rPr lang="en-US" sz="1200" i="1" dirty="0">
                <a:solidFill>
                  <a:schemeClr val="bg1"/>
                </a:solidFill>
              </a:rPr>
              <a:t> in </a:t>
            </a:r>
            <a:r>
              <a:rPr lang="en-US" sz="1200" i="1" dirty="0" err="1">
                <a:solidFill>
                  <a:schemeClr val="bg1"/>
                </a:solidFill>
              </a:rPr>
              <a:t>prve</a:t>
            </a:r>
            <a:r>
              <a:rPr lang="en-US" sz="1200" i="1" dirty="0">
                <a:solidFill>
                  <a:schemeClr val="bg1"/>
                </a:solidFill>
              </a:rPr>
              <a:t> </a:t>
            </a:r>
            <a:r>
              <a:rPr lang="en-US" sz="1200" i="1" dirty="0" err="1">
                <a:solidFill>
                  <a:schemeClr val="bg1"/>
                </a:solidFill>
              </a:rPr>
              <a:t>proizvodnje</a:t>
            </a:r>
            <a:r>
              <a:rPr lang="en-US" sz="1200" i="1" dirty="0">
                <a:solidFill>
                  <a:schemeClr val="bg1"/>
                </a:solidFill>
              </a:rPr>
              <a:t> zlasti na </a:t>
            </a:r>
            <a:r>
              <a:rPr lang="en-US" sz="1200" i="1" dirty="0" err="1">
                <a:solidFill>
                  <a:schemeClr val="bg1"/>
                </a:solidFill>
              </a:rPr>
              <a:t>področju</a:t>
            </a:r>
            <a:r>
              <a:rPr lang="en-US" sz="1200" i="1" dirty="0">
                <a:solidFill>
                  <a:schemeClr val="bg1"/>
                </a:solidFill>
              </a:rPr>
              <a:t> </a:t>
            </a:r>
            <a:r>
              <a:rPr lang="en-US" sz="1200" i="1" dirty="0" err="1">
                <a:solidFill>
                  <a:schemeClr val="bg1"/>
                </a:solidFill>
              </a:rPr>
              <a:t>ključnih</a:t>
            </a:r>
            <a:r>
              <a:rPr lang="en-US" sz="1200" i="1" dirty="0">
                <a:solidFill>
                  <a:schemeClr val="bg1"/>
                </a:solidFill>
              </a:rPr>
              <a:t> </a:t>
            </a:r>
            <a:r>
              <a:rPr lang="en-US" sz="1200" i="1" dirty="0" err="1">
                <a:solidFill>
                  <a:schemeClr val="bg1"/>
                </a:solidFill>
              </a:rPr>
              <a:t>spodbujevalnih</a:t>
            </a:r>
            <a:r>
              <a:rPr lang="en-US" sz="1200" i="1" dirty="0">
                <a:solidFill>
                  <a:schemeClr val="bg1"/>
                </a:solidFill>
              </a:rPr>
              <a:t> </a:t>
            </a:r>
            <a:r>
              <a:rPr lang="en-US" sz="1200" i="1" dirty="0" err="1">
                <a:solidFill>
                  <a:schemeClr val="bg1"/>
                </a:solidFill>
              </a:rPr>
              <a:t>tehnologij</a:t>
            </a:r>
            <a:r>
              <a:rPr lang="en-US" sz="1200" i="1" dirty="0">
                <a:solidFill>
                  <a:schemeClr val="bg1"/>
                </a:solidFill>
              </a:rPr>
              <a:t> ter </a:t>
            </a:r>
            <a:r>
              <a:rPr lang="en-US" sz="1200" i="1" dirty="0" err="1">
                <a:solidFill>
                  <a:schemeClr val="bg1"/>
                </a:solidFill>
              </a:rPr>
              <a:t>razširjanje</a:t>
            </a:r>
            <a:r>
              <a:rPr lang="en-US" sz="1200" i="1" dirty="0">
                <a:solidFill>
                  <a:schemeClr val="bg1"/>
                </a:solidFill>
              </a:rPr>
              <a:t> </a:t>
            </a:r>
            <a:r>
              <a:rPr lang="en-US" sz="1200" i="1" dirty="0" err="1">
                <a:solidFill>
                  <a:schemeClr val="bg1"/>
                </a:solidFill>
              </a:rPr>
              <a:t>tehnologij</a:t>
            </a:r>
            <a:r>
              <a:rPr lang="en-US" sz="1200" i="1" dirty="0">
                <a:solidFill>
                  <a:schemeClr val="bg1"/>
                </a:solidFill>
              </a:rPr>
              <a:t> </a:t>
            </a:r>
            <a:r>
              <a:rPr lang="en-US" sz="1200" i="1" dirty="0" err="1">
                <a:solidFill>
                  <a:schemeClr val="bg1"/>
                </a:solidFill>
              </a:rPr>
              <a:t>za</a:t>
            </a:r>
            <a:r>
              <a:rPr lang="en-US" sz="1200" i="1" dirty="0">
                <a:solidFill>
                  <a:schemeClr val="bg1"/>
                </a:solidFill>
              </a:rPr>
              <a:t> </a:t>
            </a:r>
            <a:r>
              <a:rPr lang="en-US" sz="1200" i="1" dirty="0" err="1">
                <a:solidFill>
                  <a:schemeClr val="bg1"/>
                </a:solidFill>
              </a:rPr>
              <a:t>splošno</a:t>
            </a:r>
            <a:r>
              <a:rPr lang="en-US" sz="1200" i="1" dirty="0">
                <a:solidFill>
                  <a:schemeClr val="bg1"/>
                </a:solidFill>
              </a:rPr>
              <a:t> </a:t>
            </a:r>
            <a:r>
              <a:rPr lang="en-US" sz="1200" i="1" dirty="0" err="1">
                <a:solidFill>
                  <a:schemeClr val="bg1"/>
                </a:solidFill>
              </a:rPr>
              <a:t>rabo</a:t>
            </a:r>
            <a:r>
              <a:rPr lang="en-US" sz="1200" i="1" dirty="0">
                <a:solidFill>
                  <a:schemeClr val="bg1"/>
                </a:solidFill>
              </a:rPr>
              <a:t>«.</a:t>
            </a:r>
            <a:endParaRPr lang="sl-SI" sz="1200" dirty="0">
              <a:solidFill>
                <a:schemeClr val="bg1"/>
              </a:solidFill>
            </a:endParaRPr>
          </a:p>
          <a:p>
            <a:endParaRPr lang="sl-SI" sz="1200" dirty="0"/>
          </a:p>
        </p:txBody>
      </p:sp>
    </p:spTree>
    <p:extLst>
      <p:ext uri="{BB962C8B-B14F-4D97-AF65-F5344CB8AC3E}">
        <p14:creationId xmlns:p14="http://schemas.microsoft.com/office/powerpoint/2010/main" val="152137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8232" y="861134"/>
            <a:ext cx="7914968" cy="887239"/>
          </a:xfrm>
        </p:spPr>
        <p:txBody>
          <a:bodyPr>
            <a:normAutofit fontScale="90000"/>
          </a:bodyPr>
          <a:lstStyle/>
          <a:p>
            <a:r>
              <a:rPr lang="sl-SI" dirty="0"/>
              <a:t>Nekovinski – multikomponentni materiali</a:t>
            </a:r>
          </a:p>
        </p:txBody>
      </p:sp>
      <p:sp>
        <p:nvSpPr>
          <p:cNvPr id="3" name="Ograda vsebine 2"/>
          <p:cNvSpPr>
            <a:spLocks noGrp="1"/>
          </p:cNvSpPr>
          <p:nvPr>
            <p:ph idx="1"/>
          </p:nvPr>
        </p:nvSpPr>
        <p:spPr>
          <a:xfrm>
            <a:off x="614705" y="1891899"/>
            <a:ext cx="4123890" cy="4571787"/>
          </a:xfrm>
        </p:spPr>
        <p:txBody>
          <a:bodyPr>
            <a:normAutofit/>
          </a:bodyPr>
          <a:lstStyle/>
          <a:p>
            <a:pPr marL="0" indent="0">
              <a:buNone/>
            </a:pPr>
            <a:r>
              <a:rPr lang="sl-SI" b="1" dirty="0">
                <a:solidFill>
                  <a:schemeClr val="accent1"/>
                </a:solidFill>
              </a:rPr>
              <a:t>Osnovne značilnosti</a:t>
            </a:r>
          </a:p>
          <a:p>
            <a:pPr marL="0" indent="0">
              <a:buNone/>
            </a:pPr>
            <a:r>
              <a:rPr lang="sl-SI" dirty="0"/>
              <a:t>Izjemno hitra rast – ki se nadaljuje</a:t>
            </a:r>
          </a:p>
          <a:p>
            <a:pPr marL="0" indent="0">
              <a:buNone/>
            </a:pPr>
            <a:endParaRPr lang="sl-SI" dirty="0"/>
          </a:p>
          <a:p>
            <a:pPr marL="0" indent="0">
              <a:buNone/>
            </a:pPr>
            <a:r>
              <a:rPr lang="sl-SI" sz="1600" b="1" i="1" dirty="0">
                <a:solidFill>
                  <a:schemeClr val="accent1"/>
                </a:solidFill>
              </a:rPr>
              <a:t>- izjemne lastnosti</a:t>
            </a:r>
          </a:p>
          <a:p>
            <a:pPr marL="0" indent="0">
              <a:buNone/>
            </a:pPr>
            <a:r>
              <a:rPr lang="sl-SI" sz="1600" dirty="0"/>
              <a:t>raznolikost, lastnosti, učinkovitost</a:t>
            </a:r>
            <a:endParaRPr lang="sl-SI" sz="1600" b="1" i="1" dirty="0">
              <a:solidFill>
                <a:schemeClr val="accent1"/>
              </a:solidFill>
            </a:endParaRPr>
          </a:p>
          <a:p>
            <a:pPr marL="0" indent="0">
              <a:buNone/>
            </a:pPr>
            <a:r>
              <a:rPr lang="sl-SI" sz="1600" b="1" i="1" dirty="0">
                <a:solidFill>
                  <a:schemeClr val="accent1"/>
                </a:solidFill>
              </a:rPr>
              <a:t>- aktiven razvoj </a:t>
            </a:r>
          </a:p>
          <a:p>
            <a:pPr marL="0" indent="0">
              <a:buNone/>
            </a:pPr>
            <a:r>
              <a:rPr lang="sl-SI" sz="1600" dirty="0"/>
              <a:t>optimizacija, nove rešitve na stari osnovi</a:t>
            </a:r>
            <a:endParaRPr lang="sl-SI" sz="1600" b="1" i="1" dirty="0">
              <a:solidFill>
                <a:schemeClr val="accent1"/>
              </a:solidFill>
            </a:endParaRPr>
          </a:p>
          <a:p>
            <a:pPr marL="0" indent="0">
              <a:buNone/>
            </a:pPr>
            <a:r>
              <a:rPr lang="sl-SI" sz="1600" b="1" i="1" dirty="0">
                <a:solidFill>
                  <a:schemeClr val="accent1"/>
                </a:solidFill>
              </a:rPr>
              <a:t>- novi izzivi </a:t>
            </a:r>
            <a:r>
              <a:rPr lang="sl-SI" sz="1600" dirty="0"/>
              <a:t>Izraba (neobnovljivih) virov, ravnanje z odpadki</a:t>
            </a:r>
          </a:p>
          <a:p>
            <a:pPr marL="0" indent="0">
              <a:buNone/>
            </a:pPr>
            <a:r>
              <a:rPr lang="sl-SI" sz="1600" dirty="0">
                <a:solidFill>
                  <a:schemeClr val="accent1"/>
                </a:solidFill>
              </a:rPr>
              <a:t>- prisotnost v nacionalnih S3 programih</a:t>
            </a:r>
          </a:p>
          <a:p>
            <a:pPr marL="542925" indent="-277813">
              <a:spcBef>
                <a:spcPts val="0"/>
              </a:spcBef>
              <a:buNone/>
            </a:pPr>
            <a:endParaRPr lang="sl-SI" dirty="0"/>
          </a:p>
        </p:txBody>
      </p:sp>
      <p:pic>
        <p:nvPicPr>
          <p:cNvPr id="4" name="Picture 3" descr="PlasticIndustryGraph-3.jpg">
            <a:extLst>
              <a:ext uri="{FF2B5EF4-FFF2-40B4-BE49-F238E27FC236}">
                <a16:creationId xmlns:a16="http://schemas.microsoft.com/office/drawing/2014/main" xmlns="" id="{E763BAE7-AAB3-4646-BAFE-13067D9D42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6064" y="2421171"/>
            <a:ext cx="3666140" cy="3123702"/>
          </a:xfrm>
          <a:prstGeom prst="rect">
            <a:avLst/>
          </a:prstGeom>
        </p:spPr>
      </p:pic>
      <p:sp>
        <p:nvSpPr>
          <p:cNvPr id="5" name="Content Placeholder 2">
            <a:extLst>
              <a:ext uri="{FF2B5EF4-FFF2-40B4-BE49-F238E27FC236}">
                <a16:creationId xmlns:a16="http://schemas.microsoft.com/office/drawing/2014/main" xmlns="" id="{0A3A4418-64EA-544B-849C-9E4178722D1F}"/>
              </a:ext>
            </a:extLst>
          </p:cNvPr>
          <p:cNvSpPr txBox="1">
            <a:spLocks/>
          </p:cNvSpPr>
          <p:nvPr/>
        </p:nvSpPr>
        <p:spPr>
          <a:xfrm>
            <a:off x="6111002" y="2928482"/>
            <a:ext cx="2422198" cy="781122"/>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1500" b="1" dirty="0"/>
              <a:t>2016: 335 M ton</a:t>
            </a:r>
          </a:p>
          <a:p>
            <a:pPr marL="0" indent="0">
              <a:buFont typeface="Wingdings 3" charset="2"/>
              <a:buNone/>
            </a:pPr>
            <a:r>
              <a:rPr lang="en-US" sz="1500" b="1" dirty="0"/>
              <a:t>2015: 322 M ton (+4 %)</a:t>
            </a:r>
            <a:r>
              <a:rPr lang="en-US" sz="2000" dirty="0"/>
              <a:t>	</a:t>
            </a:r>
          </a:p>
        </p:txBody>
      </p:sp>
    </p:spTree>
    <p:extLst>
      <p:ext uri="{BB962C8B-B14F-4D97-AF65-F5344CB8AC3E}">
        <p14:creationId xmlns:p14="http://schemas.microsoft.com/office/powerpoint/2010/main" val="1776355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8232" y="861134"/>
            <a:ext cx="7914968" cy="887239"/>
          </a:xfrm>
        </p:spPr>
        <p:txBody>
          <a:bodyPr>
            <a:normAutofit fontScale="90000"/>
          </a:bodyPr>
          <a:lstStyle/>
          <a:p>
            <a:r>
              <a:rPr lang="sl-SI" dirty="0"/>
              <a:t>Nekovinski – multikomponentni materiali</a:t>
            </a:r>
          </a:p>
        </p:txBody>
      </p:sp>
      <p:sp>
        <p:nvSpPr>
          <p:cNvPr id="3" name="Ograda vsebine 2"/>
          <p:cNvSpPr>
            <a:spLocks noGrp="1"/>
          </p:cNvSpPr>
          <p:nvPr>
            <p:ph idx="1"/>
          </p:nvPr>
        </p:nvSpPr>
        <p:spPr>
          <a:xfrm>
            <a:off x="614705" y="1817119"/>
            <a:ext cx="4123890" cy="4571787"/>
          </a:xfrm>
        </p:spPr>
        <p:txBody>
          <a:bodyPr>
            <a:normAutofit/>
          </a:bodyPr>
          <a:lstStyle/>
          <a:p>
            <a:pPr marL="0" indent="0">
              <a:buNone/>
            </a:pPr>
            <a:r>
              <a:rPr lang="sl-SI" b="1" dirty="0">
                <a:solidFill>
                  <a:schemeClr val="accent1"/>
                </a:solidFill>
              </a:rPr>
              <a:t>Slovenske značilnosti</a:t>
            </a:r>
          </a:p>
          <a:p>
            <a:pPr marL="0" indent="0">
              <a:buNone/>
            </a:pPr>
            <a:r>
              <a:rPr lang="sl-SI" dirty="0"/>
              <a:t>Proizvodnja smol/lepil ne „plastike“</a:t>
            </a:r>
          </a:p>
          <a:p>
            <a:pPr marL="0" indent="0">
              <a:buNone/>
            </a:pPr>
            <a:endParaRPr lang="sl-SI" dirty="0"/>
          </a:p>
          <a:p>
            <a:pPr marL="0" indent="0">
              <a:buNone/>
            </a:pPr>
            <a:r>
              <a:rPr lang="sl-SI" sz="1600" b="1" i="1" dirty="0">
                <a:solidFill>
                  <a:schemeClr val="accent1"/>
                </a:solidFill>
              </a:rPr>
              <a:t>- Izjemno močna predelava</a:t>
            </a:r>
          </a:p>
          <a:p>
            <a:pPr marL="0" indent="0">
              <a:buNone/>
            </a:pPr>
            <a:r>
              <a:rPr lang="sl-SI" sz="1600" dirty="0"/>
              <a:t>št.podjetij, delovna mesta, vključenost v vrednostne verige, izvoz</a:t>
            </a:r>
            <a:endParaRPr lang="sl-SI" sz="1600" b="1" i="1" dirty="0">
              <a:solidFill>
                <a:schemeClr val="accent1"/>
              </a:solidFill>
            </a:endParaRPr>
          </a:p>
          <a:p>
            <a:pPr marL="0" indent="0">
              <a:buNone/>
            </a:pPr>
            <a:r>
              <a:rPr lang="sl-SI" sz="1600" b="1" i="1" dirty="0">
                <a:solidFill>
                  <a:schemeClr val="accent1"/>
                </a:solidFill>
              </a:rPr>
              <a:t>- Obvladovanje pomembnih niš </a:t>
            </a:r>
          </a:p>
          <a:p>
            <a:pPr marL="0" indent="0">
              <a:buNone/>
            </a:pPr>
            <a:r>
              <a:rPr lang="sl-SI" sz="1600" dirty="0"/>
              <a:t>višja dodana vrednost, lastne znamke, hitra rast, kompleksni produkti</a:t>
            </a:r>
          </a:p>
          <a:p>
            <a:pPr marL="0" indent="0">
              <a:buNone/>
            </a:pPr>
            <a:r>
              <a:rPr lang="sl-SI" sz="1600" b="1" i="1" dirty="0">
                <a:solidFill>
                  <a:schemeClr val="accent1"/>
                </a:solidFill>
              </a:rPr>
              <a:t>- Izjemno šibka podpora</a:t>
            </a:r>
          </a:p>
          <a:p>
            <a:pPr marL="0" indent="0">
              <a:buNone/>
            </a:pPr>
            <a:r>
              <a:rPr lang="sl-SI" sz="1600" dirty="0"/>
              <a:t>izobraževanje, kadri, R&amp;R</a:t>
            </a:r>
            <a:endParaRPr lang="sl-SI" dirty="0"/>
          </a:p>
          <a:p>
            <a:pPr marL="542925" indent="-277813">
              <a:spcBef>
                <a:spcPts val="0"/>
              </a:spcBef>
              <a:buNone/>
            </a:pPr>
            <a:endParaRPr lang="sl-SI" dirty="0"/>
          </a:p>
        </p:txBody>
      </p:sp>
      <p:pic>
        <p:nvPicPr>
          <p:cNvPr id="8" name="Picture 7">
            <a:extLst>
              <a:ext uri="{FF2B5EF4-FFF2-40B4-BE49-F238E27FC236}">
                <a16:creationId xmlns:a16="http://schemas.microsoft.com/office/drawing/2014/main" xmlns="" id="{29165CE9-432B-1648-B0C3-BC01C7609B52}"/>
              </a:ext>
            </a:extLst>
          </p:cNvPr>
          <p:cNvPicPr>
            <a:picLocks noChangeAspect="1"/>
          </p:cNvPicPr>
          <p:nvPr/>
        </p:nvPicPr>
        <p:blipFill>
          <a:blip r:embed="rId2"/>
          <a:stretch>
            <a:fillRect/>
          </a:stretch>
        </p:blipFill>
        <p:spPr>
          <a:xfrm>
            <a:off x="5236535" y="2449475"/>
            <a:ext cx="3200400" cy="2171700"/>
          </a:xfrm>
          <a:prstGeom prst="rect">
            <a:avLst/>
          </a:prstGeom>
        </p:spPr>
      </p:pic>
    </p:spTree>
    <p:extLst>
      <p:ext uri="{BB962C8B-B14F-4D97-AF65-F5344CB8AC3E}">
        <p14:creationId xmlns:p14="http://schemas.microsoft.com/office/powerpoint/2010/main" val="296038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8231" y="871765"/>
            <a:ext cx="7914968" cy="887239"/>
          </a:xfrm>
        </p:spPr>
        <p:txBody>
          <a:bodyPr>
            <a:normAutofit fontScale="90000"/>
          </a:bodyPr>
          <a:lstStyle/>
          <a:p>
            <a:r>
              <a:rPr lang="sl-SI" sz="3100" dirty="0"/>
              <a:t>Multikomponentni materiali - Fokusna področja </a:t>
            </a:r>
            <a:r>
              <a:rPr lang="sl-SI" dirty="0"/>
              <a:t/>
            </a:r>
            <a:br>
              <a:rPr lang="sl-SI" dirty="0"/>
            </a:br>
            <a:r>
              <a:rPr lang="sl-SI" sz="2200" dirty="0"/>
              <a:t/>
            </a:r>
            <a:br>
              <a:rPr lang="sl-SI" sz="2200" dirty="0"/>
            </a:br>
            <a:r>
              <a:rPr lang="sl-SI" sz="2700" i="1" dirty="0"/>
              <a:t>Tehnologije</a:t>
            </a:r>
          </a:p>
        </p:txBody>
      </p:sp>
      <p:sp>
        <p:nvSpPr>
          <p:cNvPr id="3" name="Ograda vsebine 2"/>
          <p:cNvSpPr>
            <a:spLocks noGrp="1"/>
          </p:cNvSpPr>
          <p:nvPr>
            <p:ph idx="1"/>
          </p:nvPr>
        </p:nvSpPr>
        <p:spPr>
          <a:xfrm>
            <a:off x="618231" y="2306582"/>
            <a:ext cx="8090032" cy="3658283"/>
          </a:xfrm>
          <a:solidFill>
            <a:schemeClr val="bg1"/>
          </a:solidFill>
        </p:spPr>
        <p:txBody>
          <a:bodyPr>
            <a:normAutofit/>
          </a:bodyPr>
          <a:lstStyle/>
          <a:p>
            <a:pPr marL="542925" indent="-277813">
              <a:spcBef>
                <a:spcPts val="0"/>
              </a:spcBef>
              <a:buNone/>
            </a:pPr>
            <a:r>
              <a:rPr lang="sl-SI" dirty="0"/>
              <a:t>1.	Hitro </a:t>
            </a:r>
            <a:r>
              <a:rPr lang="sl-SI" dirty="0">
                <a:solidFill>
                  <a:schemeClr val="accent1"/>
                </a:solidFill>
              </a:rPr>
              <a:t>prototipiranje in dodajne tehnologije</a:t>
            </a:r>
            <a:r>
              <a:rPr lang="sl-SI" dirty="0"/>
              <a:t>.</a:t>
            </a:r>
          </a:p>
          <a:p>
            <a:pPr marL="630238" indent="0">
              <a:spcBef>
                <a:spcPts val="0"/>
              </a:spcBef>
              <a:buNone/>
            </a:pPr>
            <a:r>
              <a:rPr lang="sl-SI" sz="1200" dirty="0"/>
              <a:t>Razvoj novih kovinskih materialov, pripravljenih za 3D tisk, obvladovanje mikrostrukture in vpliva smeri gradnje in gostote, izdelava tiskanih izdelkov velikih dimenzij, tiskanih kompozitov in nanokompozitov, večja natančnosti tiska in kvalitete površine ter gradientna fazna strukturiranost</a:t>
            </a:r>
          </a:p>
          <a:p>
            <a:pPr marL="542925" indent="-277813">
              <a:spcBef>
                <a:spcPts val="0"/>
              </a:spcBef>
              <a:buNone/>
            </a:pPr>
            <a:r>
              <a:rPr lang="sl-SI" dirty="0"/>
              <a:t>2.	</a:t>
            </a:r>
            <a:r>
              <a:rPr lang="sl-SI" dirty="0">
                <a:solidFill>
                  <a:schemeClr val="accent1"/>
                </a:solidFill>
              </a:rPr>
              <a:t>Reciklaža</a:t>
            </a:r>
            <a:r>
              <a:rPr lang="sl-SI" dirty="0"/>
              <a:t> (</a:t>
            </a:r>
            <a:r>
              <a:rPr lang="sl-SI" dirty="0">
                <a:solidFill>
                  <a:schemeClr val="bg2">
                    <a:lumMod val="75000"/>
                  </a:schemeClr>
                </a:solidFill>
              </a:rPr>
              <a:t>kovinski materiali, redke zemlje</a:t>
            </a:r>
            <a:r>
              <a:rPr lang="sl-SI" dirty="0"/>
              <a:t>, </a:t>
            </a:r>
            <a:r>
              <a:rPr lang="sl-SI" dirty="0">
                <a:solidFill>
                  <a:schemeClr val="accent1"/>
                </a:solidFill>
              </a:rPr>
              <a:t>kompoziti</a:t>
            </a:r>
            <a:r>
              <a:rPr lang="sl-SI" dirty="0"/>
              <a:t>, pomožni materiali, stranski produkti).</a:t>
            </a:r>
          </a:p>
          <a:p>
            <a:pPr marL="630238" indent="0">
              <a:spcBef>
                <a:spcPts val="0"/>
              </a:spcBef>
              <a:buNone/>
            </a:pPr>
            <a:r>
              <a:rPr lang="sl-SI" sz="1200" dirty="0"/>
              <a:t>Uspešna reciklaža se začne že pri razvoju materiala, konstruiranju komponent in načrtovanju proizvodnega procesa, ki vključuje tudi reciklažo pomožnih materialov, sekundarnih produktov in odpadnih materialov. </a:t>
            </a:r>
          </a:p>
          <a:p>
            <a:pPr marL="542925" indent="-277813">
              <a:spcBef>
                <a:spcPts val="0"/>
              </a:spcBef>
              <a:buNone/>
            </a:pPr>
            <a:r>
              <a:rPr lang="sl-SI" dirty="0">
                <a:solidFill>
                  <a:schemeClr val="bg2">
                    <a:lumMod val="75000"/>
                  </a:schemeClr>
                </a:solidFill>
              </a:rPr>
              <a:t>3.	Napredne tehnologije litja in izdelave ulitkov.</a:t>
            </a:r>
          </a:p>
          <a:p>
            <a:pPr marL="630238" indent="0">
              <a:spcBef>
                <a:spcPts val="0"/>
              </a:spcBef>
              <a:buNone/>
            </a:pPr>
            <a:r>
              <a:rPr lang="sl-SI" sz="1200" dirty="0">
                <a:solidFill>
                  <a:schemeClr val="bg2">
                    <a:lumMod val="75000"/>
                  </a:schemeClr>
                </a:solidFill>
              </a:rPr>
              <a:t>Poudarek na livnosti, t.j. sposobnosti taline, da zapolni tanko steno, razvoju ekološko sprejemljivih peščenih mešanic in uvajanju integrirane simulacijske optimizacije produkta in proizvodnje</a:t>
            </a:r>
          </a:p>
          <a:p>
            <a:pPr marL="542925" indent="-277813">
              <a:spcBef>
                <a:spcPts val="0"/>
              </a:spcBef>
              <a:buNone/>
            </a:pPr>
            <a:r>
              <a:rPr lang="sl-SI" dirty="0"/>
              <a:t>4.	Sodobne </a:t>
            </a:r>
            <a:r>
              <a:rPr lang="sl-SI" dirty="0">
                <a:solidFill>
                  <a:schemeClr val="accent1"/>
                </a:solidFill>
              </a:rPr>
              <a:t>tehnologije predelave</a:t>
            </a:r>
            <a:r>
              <a:rPr lang="sl-SI" dirty="0"/>
              <a:t> polimerov in hibridnih materialov.</a:t>
            </a:r>
          </a:p>
          <a:p>
            <a:pPr marL="630238" indent="0">
              <a:spcBef>
                <a:spcPts val="0"/>
              </a:spcBef>
              <a:buNone/>
            </a:pPr>
            <a:r>
              <a:rPr lang="sl-SI" sz="1200" dirty="0"/>
              <a:t>V segementu sodobnih tehnologij predelave je izrazit potencial na področju večkomponentnega brizganja polimerov, funkcijske integracije strukturnih komponent v brizgane izdelke, stiskanju poliuretanskih plošč z naprševanjem dolgih vlaken in izdelavi hibridnih izdelkov.</a:t>
            </a:r>
          </a:p>
          <a:p>
            <a:pPr marL="0" indent="0">
              <a:buNone/>
            </a:pPr>
            <a:endParaRPr lang="sl-SI" dirty="0"/>
          </a:p>
        </p:txBody>
      </p:sp>
    </p:spTree>
    <p:extLst>
      <p:ext uri="{BB962C8B-B14F-4D97-AF65-F5344CB8AC3E}">
        <p14:creationId xmlns:p14="http://schemas.microsoft.com/office/powerpoint/2010/main" val="1684913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grada vsebine 2">
            <a:extLst>
              <a:ext uri="{FF2B5EF4-FFF2-40B4-BE49-F238E27FC236}">
                <a16:creationId xmlns:a16="http://schemas.microsoft.com/office/drawing/2014/main" xmlns="" id="{1AAB3C46-475D-794B-B559-459ED5747190}"/>
              </a:ext>
            </a:extLst>
          </p:cNvPr>
          <p:cNvSpPr>
            <a:spLocks noGrp="1"/>
          </p:cNvSpPr>
          <p:nvPr>
            <p:ph idx="1"/>
          </p:nvPr>
        </p:nvSpPr>
        <p:spPr>
          <a:xfrm>
            <a:off x="618231" y="2189620"/>
            <a:ext cx="8090032" cy="3839039"/>
          </a:xfrm>
        </p:spPr>
        <p:txBody>
          <a:bodyPr>
            <a:normAutofit/>
          </a:bodyPr>
          <a:lstStyle/>
          <a:p>
            <a:pPr marL="265112" indent="0">
              <a:spcBef>
                <a:spcPts val="0"/>
              </a:spcBef>
              <a:buNone/>
            </a:pPr>
            <a:r>
              <a:rPr lang="sl-SI" dirty="0"/>
              <a:t>1. Večkomponentna pametna </a:t>
            </a:r>
            <a:r>
              <a:rPr lang="sl-SI" dirty="0">
                <a:solidFill>
                  <a:schemeClr val="accent1"/>
                </a:solidFill>
              </a:rPr>
              <a:t>vlakna in tekstili</a:t>
            </a:r>
            <a:r>
              <a:rPr lang="sl-SI" dirty="0"/>
              <a:t>.</a:t>
            </a:r>
          </a:p>
          <a:p>
            <a:pPr marL="665162" lvl="1" indent="0">
              <a:spcBef>
                <a:spcPts val="0"/>
              </a:spcBef>
              <a:buNone/>
            </a:pPr>
            <a:r>
              <a:rPr lang="sl-SI" sz="1200" dirty="0"/>
              <a:t>Vgrajene funkcije (odziv na okolje, senzorji), pasivna ali aktivna varnost (antibakterijsko delovanje, razelektritev), informacija (UV senzorji), udobje (pasivno ali aktivno ohranjanje optimalne temperature). Odlične lastnosti, obnovljive ali reciklirane surovine.</a:t>
            </a:r>
          </a:p>
          <a:p>
            <a:pPr marL="665162" lvl="1" indent="0">
              <a:spcBef>
                <a:spcPts val="0"/>
              </a:spcBef>
              <a:buNone/>
            </a:pPr>
            <a:endParaRPr lang="sl-SI" sz="1200" dirty="0"/>
          </a:p>
          <a:p>
            <a:pPr marL="665162" lvl="1" indent="0">
              <a:spcBef>
                <a:spcPts val="0"/>
              </a:spcBef>
              <a:buNone/>
            </a:pPr>
            <a:r>
              <a:rPr lang="sl-SI" dirty="0"/>
              <a:t>Aquafil SLO; Predilnica Litija, IRSPIN</a:t>
            </a:r>
          </a:p>
          <a:p>
            <a:pPr marL="665162" lvl="1" indent="0">
              <a:spcBef>
                <a:spcPts val="0"/>
              </a:spcBef>
              <a:buNone/>
            </a:pPr>
            <a:endParaRPr lang="sl-SI" sz="1200" dirty="0"/>
          </a:p>
          <a:p>
            <a:pPr marL="665162" lvl="1" indent="0">
              <a:spcBef>
                <a:spcPts val="0"/>
              </a:spcBef>
              <a:buNone/>
            </a:pPr>
            <a:endParaRPr lang="sl-SI" sz="1200" dirty="0"/>
          </a:p>
          <a:p>
            <a:pPr marL="265112" indent="0">
              <a:spcBef>
                <a:spcPts val="0"/>
              </a:spcBef>
              <a:buNone/>
            </a:pPr>
            <a:r>
              <a:rPr lang="sl-SI" dirty="0"/>
              <a:t>2. </a:t>
            </a:r>
            <a:r>
              <a:rPr lang="sl-SI" b="1" dirty="0">
                <a:solidFill>
                  <a:schemeClr val="accent1"/>
                </a:solidFill>
              </a:rPr>
              <a:t>Kompoziti</a:t>
            </a:r>
            <a:r>
              <a:rPr lang="sl-SI" dirty="0"/>
              <a:t>.</a:t>
            </a:r>
          </a:p>
          <a:p>
            <a:pPr marL="665162" lvl="1" indent="0">
              <a:spcBef>
                <a:spcPts val="0"/>
              </a:spcBef>
              <a:buNone/>
            </a:pPr>
            <a:r>
              <a:rPr lang="sl-SI" sz="1200" dirty="0"/>
              <a:t>State-of-the-art sestave, proizvodnje, obdelave v visoko-tehnoloških sektorjev (npr. letalstvo, avtomobilizem, energija, prosti čas/šport, gradnja). Avtomatizacija in krajšanje proizvodnje, nove surovine (termoplastične smole), kombinacija z aditivnimi tehnologijami. Vzdrževanje in recikliranje kompozitov.</a:t>
            </a:r>
            <a:endParaRPr lang="sl-SI" dirty="0"/>
          </a:p>
          <a:p>
            <a:pPr marL="942975" lvl="1" indent="-277813">
              <a:spcBef>
                <a:spcPts val="0"/>
              </a:spcBef>
              <a:buNone/>
            </a:pPr>
            <a:r>
              <a:rPr lang="sl-SI" sz="1400" b="1" dirty="0"/>
              <a:t>4000 + zaposlenih, 10.000 + ton materialov</a:t>
            </a:r>
          </a:p>
          <a:p>
            <a:pPr marL="942975" lvl="1" indent="-277813">
              <a:spcBef>
                <a:spcPts val="0"/>
              </a:spcBef>
              <a:buNone/>
            </a:pPr>
            <a:endParaRPr lang="sl-SI" sz="1400" dirty="0"/>
          </a:p>
          <a:p>
            <a:pPr marL="942975" lvl="1" indent="-277813">
              <a:spcBef>
                <a:spcPts val="0"/>
              </a:spcBef>
              <a:buNone/>
            </a:pPr>
            <a:r>
              <a:rPr lang="sl-SI" dirty="0"/>
              <a:t>Elan, Akrapovič, Pipistrel, Veplas, Ultramarine, Kolpa</a:t>
            </a:r>
          </a:p>
          <a:p>
            <a:pPr marL="542925" indent="-277813">
              <a:spcBef>
                <a:spcPts val="0"/>
              </a:spcBef>
              <a:buNone/>
            </a:pPr>
            <a:endParaRPr lang="sl-SI" dirty="0"/>
          </a:p>
          <a:p>
            <a:pPr marL="542925" indent="-277813">
              <a:spcBef>
                <a:spcPts val="0"/>
              </a:spcBef>
              <a:buNone/>
            </a:pPr>
            <a:endParaRPr lang="sl-SI" dirty="0"/>
          </a:p>
        </p:txBody>
      </p:sp>
      <p:sp>
        <p:nvSpPr>
          <p:cNvPr id="10" name="Naslov 1">
            <a:extLst>
              <a:ext uri="{FF2B5EF4-FFF2-40B4-BE49-F238E27FC236}">
                <a16:creationId xmlns:a16="http://schemas.microsoft.com/office/drawing/2014/main" xmlns="" id="{8F1A792D-43BF-DD4D-8F79-A0571E609BC6}"/>
              </a:ext>
            </a:extLst>
          </p:cNvPr>
          <p:cNvSpPr>
            <a:spLocks noGrp="1"/>
          </p:cNvSpPr>
          <p:nvPr>
            <p:ph type="title"/>
          </p:nvPr>
        </p:nvSpPr>
        <p:spPr>
          <a:xfrm>
            <a:off x="618231" y="871765"/>
            <a:ext cx="7914968" cy="887239"/>
          </a:xfrm>
        </p:spPr>
        <p:txBody>
          <a:bodyPr>
            <a:normAutofit fontScale="90000"/>
          </a:bodyPr>
          <a:lstStyle/>
          <a:p>
            <a:r>
              <a:rPr lang="sl-SI" sz="3100" dirty="0"/>
              <a:t>Multikomponentni materiali - Fokusna področja </a:t>
            </a:r>
            <a:r>
              <a:rPr lang="sl-SI" dirty="0"/>
              <a:t/>
            </a:r>
            <a:br>
              <a:rPr lang="sl-SI" dirty="0"/>
            </a:br>
            <a:r>
              <a:rPr lang="sl-SI" sz="2200" dirty="0"/>
              <a:t/>
            </a:r>
            <a:br>
              <a:rPr lang="sl-SI" sz="2200" dirty="0"/>
            </a:br>
            <a:r>
              <a:rPr lang="sl-SI" sz="2700" i="1" dirty="0"/>
              <a:t>Multikomponentni pametni materiali</a:t>
            </a:r>
          </a:p>
        </p:txBody>
      </p:sp>
      <p:pic>
        <p:nvPicPr>
          <p:cNvPr id="14" name="Picture 13">
            <a:extLst>
              <a:ext uri="{FF2B5EF4-FFF2-40B4-BE49-F238E27FC236}">
                <a16:creationId xmlns:a16="http://schemas.microsoft.com/office/drawing/2014/main" xmlns="" id="{334020D5-FE18-6C49-88DB-B3B94671AA9F}"/>
              </a:ext>
            </a:extLst>
          </p:cNvPr>
          <p:cNvPicPr>
            <a:picLocks noChangeAspect="1"/>
          </p:cNvPicPr>
          <p:nvPr/>
        </p:nvPicPr>
        <p:blipFill>
          <a:blip r:embed="rId2"/>
          <a:stretch>
            <a:fillRect/>
          </a:stretch>
        </p:blipFill>
        <p:spPr>
          <a:xfrm>
            <a:off x="6409563" y="4740348"/>
            <a:ext cx="2298700" cy="1524000"/>
          </a:xfrm>
          <a:prstGeom prst="rect">
            <a:avLst/>
          </a:prstGeom>
        </p:spPr>
      </p:pic>
    </p:spTree>
    <p:extLst>
      <p:ext uri="{BB962C8B-B14F-4D97-AF65-F5344CB8AC3E}">
        <p14:creationId xmlns:p14="http://schemas.microsoft.com/office/powerpoint/2010/main" val="1036921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618231" y="2349111"/>
            <a:ext cx="8090032" cy="2892740"/>
          </a:xfrm>
        </p:spPr>
        <p:txBody>
          <a:bodyPr>
            <a:normAutofit/>
          </a:bodyPr>
          <a:lstStyle/>
          <a:p>
            <a:pPr marL="265112" indent="0">
              <a:spcBef>
                <a:spcPts val="0"/>
              </a:spcBef>
              <a:buNone/>
            </a:pPr>
            <a:r>
              <a:rPr lang="it-IT" dirty="0"/>
              <a:t>1.Funkcionalni premazi</a:t>
            </a:r>
            <a:r>
              <a:rPr lang="sl-SI" dirty="0"/>
              <a:t>.</a:t>
            </a:r>
            <a:r>
              <a:rPr lang="it-IT" dirty="0"/>
              <a:t> </a:t>
            </a:r>
          </a:p>
          <a:p>
            <a:pPr marL="665162" lvl="1" indent="0">
              <a:spcBef>
                <a:spcPts val="0"/>
              </a:spcBef>
              <a:buNone/>
            </a:pPr>
            <a:r>
              <a:rPr lang="it-IT" sz="1200" dirty="0" err="1"/>
              <a:t>Okoljska</a:t>
            </a:r>
            <a:r>
              <a:rPr lang="it-IT" sz="1200" dirty="0"/>
              <a:t> </a:t>
            </a:r>
            <a:r>
              <a:rPr lang="it-IT" sz="1200" dirty="0" err="1"/>
              <a:t>sprejemljivost</a:t>
            </a:r>
            <a:r>
              <a:rPr lang="it-IT" sz="1200" dirty="0"/>
              <a:t> (</a:t>
            </a:r>
            <a:r>
              <a:rPr lang="it-IT" sz="1200" dirty="0" err="1"/>
              <a:t>brez</a:t>
            </a:r>
            <a:r>
              <a:rPr lang="it-IT" sz="1200" dirty="0"/>
              <a:t> </a:t>
            </a:r>
            <a:r>
              <a:rPr lang="it-IT" sz="1200" dirty="0" err="1"/>
              <a:t>hlapnih</a:t>
            </a:r>
            <a:r>
              <a:rPr lang="it-IT" sz="1200" dirty="0"/>
              <a:t> </a:t>
            </a:r>
            <a:r>
              <a:rPr lang="it-IT" sz="1200" dirty="0" err="1"/>
              <a:t>organskih</a:t>
            </a:r>
            <a:r>
              <a:rPr lang="it-IT" sz="1200" dirty="0"/>
              <a:t> </a:t>
            </a:r>
            <a:r>
              <a:rPr lang="it-IT" sz="1200" dirty="0" err="1"/>
              <a:t>topil</a:t>
            </a:r>
            <a:r>
              <a:rPr lang="it-IT" sz="1200" dirty="0"/>
              <a:t>, </a:t>
            </a:r>
            <a:r>
              <a:rPr lang="it-IT" sz="1200" dirty="0" err="1"/>
              <a:t>obnovljive</a:t>
            </a:r>
            <a:r>
              <a:rPr lang="it-IT" sz="1200" dirty="0"/>
              <a:t> </a:t>
            </a:r>
            <a:r>
              <a:rPr lang="it-IT" sz="1200" dirty="0" err="1"/>
              <a:t>komponente</a:t>
            </a:r>
            <a:r>
              <a:rPr lang="it-IT" sz="1200" dirty="0"/>
              <a:t>), </a:t>
            </a:r>
            <a:r>
              <a:rPr lang="it-IT" sz="1200" dirty="0" err="1"/>
              <a:t>funkcionalnost</a:t>
            </a:r>
            <a:r>
              <a:rPr lang="it-IT" sz="1200" dirty="0"/>
              <a:t> (</a:t>
            </a:r>
            <a:r>
              <a:rPr lang="it-IT" sz="1200" dirty="0" err="1"/>
              <a:t>funkcionalna</a:t>
            </a:r>
            <a:r>
              <a:rPr lang="it-IT" sz="1200" dirty="0"/>
              <a:t> </a:t>
            </a:r>
            <a:r>
              <a:rPr lang="it-IT" sz="1200" dirty="0" err="1"/>
              <a:t>nanopolnila</a:t>
            </a:r>
            <a:r>
              <a:rPr lang="it-IT" sz="1200" dirty="0"/>
              <a:t>, </a:t>
            </a:r>
            <a:r>
              <a:rPr lang="it-IT" sz="1200" dirty="0" err="1"/>
              <a:t>indikatorji</a:t>
            </a:r>
            <a:r>
              <a:rPr lang="it-IT" sz="1200" dirty="0"/>
              <a:t> </a:t>
            </a:r>
            <a:r>
              <a:rPr lang="it-IT" sz="1200" dirty="0" err="1"/>
              <a:t>izrabe</a:t>
            </a:r>
            <a:r>
              <a:rPr lang="it-IT" sz="1200" dirty="0"/>
              <a:t> in </a:t>
            </a:r>
            <a:r>
              <a:rPr lang="it-IT" sz="1200" dirty="0" err="1"/>
              <a:t>poškodb</a:t>
            </a:r>
            <a:r>
              <a:rPr lang="it-IT" sz="1200" dirty="0"/>
              <a:t>) in </a:t>
            </a:r>
            <a:r>
              <a:rPr lang="it-IT" sz="1200" dirty="0" err="1"/>
              <a:t>obstojnost</a:t>
            </a:r>
            <a:r>
              <a:rPr lang="it-IT" sz="1200" dirty="0"/>
              <a:t> (</a:t>
            </a:r>
            <a:r>
              <a:rPr lang="it-IT" sz="1200" dirty="0" err="1"/>
              <a:t>samoobnovljivi</a:t>
            </a:r>
            <a:r>
              <a:rPr lang="it-IT" sz="1200" dirty="0"/>
              <a:t> </a:t>
            </a:r>
            <a:r>
              <a:rPr lang="it-IT" sz="1200" dirty="0" err="1"/>
              <a:t>premazi</a:t>
            </a:r>
            <a:r>
              <a:rPr lang="it-IT" sz="1200" dirty="0"/>
              <a:t>).</a:t>
            </a:r>
          </a:p>
          <a:p>
            <a:pPr marL="665162" lvl="1" indent="0">
              <a:spcBef>
                <a:spcPts val="0"/>
              </a:spcBef>
              <a:buNone/>
            </a:pPr>
            <a:endParaRPr lang="it-IT" sz="1200" dirty="0"/>
          </a:p>
          <a:p>
            <a:pPr marL="665162" lvl="1" indent="0">
              <a:spcBef>
                <a:spcPts val="0"/>
              </a:spcBef>
              <a:buNone/>
            </a:pPr>
            <a:r>
              <a:rPr lang="it-IT" dirty="0" err="1"/>
              <a:t>Helios</a:t>
            </a:r>
            <a:r>
              <a:rPr lang="it-IT" dirty="0"/>
              <a:t>, </a:t>
            </a:r>
            <a:r>
              <a:rPr lang="it-IT" dirty="0" err="1"/>
              <a:t>Jub</a:t>
            </a:r>
            <a:r>
              <a:rPr lang="it-IT" dirty="0"/>
              <a:t>, </a:t>
            </a:r>
            <a:r>
              <a:rPr lang="it-IT" dirty="0" err="1"/>
              <a:t>Chemcolor</a:t>
            </a:r>
            <a:endParaRPr lang="it-IT" dirty="0"/>
          </a:p>
          <a:p>
            <a:pPr marL="665162" lvl="1" indent="0">
              <a:spcBef>
                <a:spcPts val="0"/>
              </a:spcBef>
              <a:buNone/>
            </a:pPr>
            <a:endParaRPr lang="it-IT" sz="1200" dirty="0"/>
          </a:p>
          <a:p>
            <a:pPr marL="665162" lvl="1" indent="0">
              <a:spcBef>
                <a:spcPts val="0"/>
              </a:spcBef>
              <a:buNone/>
            </a:pPr>
            <a:endParaRPr lang="it-IT" sz="1200" dirty="0"/>
          </a:p>
          <a:p>
            <a:pPr marL="265112" indent="0">
              <a:spcBef>
                <a:spcPts val="0"/>
              </a:spcBef>
              <a:buNone/>
            </a:pPr>
            <a:r>
              <a:rPr lang="it-IT" dirty="0"/>
              <a:t>2. </a:t>
            </a:r>
            <a:r>
              <a:rPr lang="it-IT" dirty="0" err="1"/>
              <a:t>Smole</a:t>
            </a:r>
            <a:r>
              <a:rPr lang="it-IT" dirty="0"/>
              <a:t> in </a:t>
            </a:r>
            <a:r>
              <a:rPr lang="it-IT" dirty="0" err="1"/>
              <a:t>veziva</a:t>
            </a:r>
            <a:r>
              <a:rPr lang="sl-SI" dirty="0"/>
              <a:t>.</a:t>
            </a:r>
          </a:p>
          <a:p>
            <a:pPr marL="665162" lvl="1" indent="0">
              <a:spcBef>
                <a:spcPts val="0"/>
              </a:spcBef>
              <a:buNone/>
            </a:pPr>
            <a:r>
              <a:rPr lang="sl-SI" sz="1200" dirty="0"/>
              <a:t>Nižji izpusti (opuščanje/zamenjava topil), sestava za izboljšano funkcionalnostjo in širšo aplikacijo, hitre aplikacije (primerno za hitro proizvodnjo npr. kompozitov ali lepljenih struktur), obnovljive komponente.</a:t>
            </a:r>
          </a:p>
          <a:p>
            <a:pPr marL="265112" indent="0">
              <a:spcBef>
                <a:spcPts val="0"/>
              </a:spcBef>
              <a:buNone/>
            </a:pPr>
            <a:endParaRPr lang="sl-SI" sz="1600" dirty="0"/>
          </a:p>
          <a:p>
            <a:pPr marL="665162" lvl="1" indent="0">
              <a:spcBef>
                <a:spcPts val="0"/>
              </a:spcBef>
              <a:buNone/>
            </a:pPr>
            <a:r>
              <a:rPr lang="sl-SI" dirty="0"/>
              <a:t>Helios, Melamin, Mitol, Fenolit, Siliko, Gomline</a:t>
            </a:r>
          </a:p>
          <a:p>
            <a:pPr marL="542925" indent="-277813">
              <a:spcBef>
                <a:spcPts val="0"/>
              </a:spcBef>
              <a:buNone/>
            </a:pPr>
            <a:endParaRPr lang="sl-SI" dirty="0"/>
          </a:p>
          <a:p>
            <a:pPr marL="542925" indent="-277813">
              <a:spcBef>
                <a:spcPts val="0"/>
              </a:spcBef>
              <a:buNone/>
            </a:pPr>
            <a:endParaRPr lang="sl-SI" dirty="0"/>
          </a:p>
          <a:p>
            <a:pPr marL="542925" indent="-277813">
              <a:spcBef>
                <a:spcPts val="0"/>
              </a:spcBef>
              <a:buNone/>
            </a:pPr>
            <a:endParaRPr lang="sl-SI" dirty="0"/>
          </a:p>
        </p:txBody>
      </p:sp>
      <p:sp>
        <p:nvSpPr>
          <p:cNvPr id="6" name="Naslov 1">
            <a:extLst>
              <a:ext uri="{FF2B5EF4-FFF2-40B4-BE49-F238E27FC236}">
                <a16:creationId xmlns:a16="http://schemas.microsoft.com/office/drawing/2014/main" xmlns="" id="{7ECB3306-4944-C948-8BC1-FBF3EC26F134}"/>
              </a:ext>
            </a:extLst>
          </p:cNvPr>
          <p:cNvSpPr>
            <a:spLocks noGrp="1"/>
          </p:cNvSpPr>
          <p:nvPr>
            <p:ph type="title"/>
          </p:nvPr>
        </p:nvSpPr>
        <p:spPr>
          <a:xfrm>
            <a:off x="618231" y="871765"/>
            <a:ext cx="7914968" cy="887239"/>
          </a:xfrm>
        </p:spPr>
        <p:txBody>
          <a:bodyPr>
            <a:normAutofit fontScale="90000"/>
          </a:bodyPr>
          <a:lstStyle/>
          <a:p>
            <a:r>
              <a:rPr lang="sl-SI" sz="3100" dirty="0"/>
              <a:t>Multikomponentni materiali - Fokusna področja </a:t>
            </a:r>
            <a:r>
              <a:rPr lang="sl-SI" dirty="0"/>
              <a:t/>
            </a:r>
            <a:br>
              <a:rPr lang="sl-SI" dirty="0"/>
            </a:br>
            <a:r>
              <a:rPr lang="sl-SI" sz="2200" dirty="0"/>
              <a:t/>
            </a:r>
            <a:br>
              <a:rPr lang="sl-SI" sz="2200" dirty="0"/>
            </a:br>
            <a:r>
              <a:rPr lang="sl-SI" sz="2700" i="1" dirty="0"/>
              <a:t>Funkcionalni premazi in napredna veziva za kovine</a:t>
            </a:r>
          </a:p>
        </p:txBody>
      </p:sp>
    </p:spTree>
    <p:extLst>
      <p:ext uri="{BB962C8B-B14F-4D97-AF65-F5344CB8AC3E}">
        <p14:creationId xmlns:p14="http://schemas.microsoft.com/office/powerpoint/2010/main" val="49211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8232" y="861134"/>
            <a:ext cx="7914968" cy="887239"/>
          </a:xfrm>
        </p:spPr>
        <p:txBody>
          <a:bodyPr>
            <a:normAutofit fontScale="90000"/>
          </a:bodyPr>
          <a:lstStyle/>
          <a:p>
            <a:r>
              <a:rPr lang="sl-SI" dirty="0"/>
              <a:t>Nekovinski – multikomponentni materiali</a:t>
            </a:r>
          </a:p>
        </p:txBody>
      </p:sp>
      <p:sp>
        <p:nvSpPr>
          <p:cNvPr id="3" name="Ograda vsebine 2"/>
          <p:cNvSpPr>
            <a:spLocks noGrp="1"/>
          </p:cNvSpPr>
          <p:nvPr>
            <p:ph idx="1"/>
          </p:nvPr>
        </p:nvSpPr>
        <p:spPr>
          <a:xfrm>
            <a:off x="614705" y="1423710"/>
            <a:ext cx="4123890" cy="4571787"/>
          </a:xfrm>
        </p:spPr>
        <p:txBody>
          <a:bodyPr>
            <a:normAutofit/>
          </a:bodyPr>
          <a:lstStyle/>
          <a:p>
            <a:pPr marL="0" indent="0">
              <a:buNone/>
            </a:pPr>
            <a:r>
              <a:rPr lang="sl-SI" b="1" dirty="0">
                <a:solidFill>
                  <a:schemeClr val="accent1"/>
                </a:solidFill>
              </a:rPr>
              <a:t>Usmeritve in izkušnje</a:t>
            </a:r>
          </a:p>
          <a:p>
            <a:pPr marL="0" indent="0">
              <a:buNone/>
            </a:pPr>
            <a:endParaRPr lang="sl-SI" dirty="0"/>
          </a:p>
          <a:p>
            <a:pPr marL="0" indent="0">
              <a:buNone/>
            </a:pPr>
            <a:r>
              <a:rPr lang="sl-SI" sz="1600" b="1" i="1" dirty="0">
                <a:solidFill>
                  <a:schemeClr val="accent1"/>
                </a:solidFill>
              </a:rPr>
              <a:t>- Dodatna področja</a:t>
            </a:r>
          </a:p>
          <a:p>
            <a:pPr marL="0" indent="0">
              <a:buNone/>
            </a:pPr>
            <a:r>
              <a:rPr lang="sl-SI" sz="1600" dirty="0"/>
              <a:t>Poliuretanske pene, kompleksni večplastni materiali, alternativni biomateriali</a:t>
            </a:r>
          </a:p>
          <a:p>
            <a:pPr marL="0" indent="0">
              <a:buNone/>
            </a:pPr>
            <a:r>
              <a:rPr lang="sl-SI" sz="1600" b="1" i="1" dirty="0">
                <a:solidFill>
                  <a:schemeClr val="accent1"/>
                </a:solidFill>
              </a:rPr>
              <a:t>- Kompoziti - velik interes in aktivnost</a:t>
            </a:r>
          </a:p>
          <a:p>
            <a:pPr marL="0" indent="0">
              <a:buNone/>
            </a:pPr>
            <a:r>
              <a:rPr lang="sl-SI" sz="1600" dirty="0"/>
              <a:t>CompoHUB</a:t>
            </a:r>
          </a:p>
          <a:p>
            <a:pPr marL="0" indent="0">
              <a:buNone/>
            </a:pPr>
            <a:r>
              <a:rPr lang="sl-SI" sz="1600" b="1" i="1" dirty="0">
                <a:solidFill>
                  <a:schemeClr val="accent1"/>
                </a:solidFill>
              </a:rPr>
              <a:t>- Relativno slab uspeh na razpisih</a:t>
            </a:r>
          </a:p>
          <a:p>
            <a:pPr marL="400050" lvl="1" indent="0">
              <a:buNone/>
            </a:pPr>
            <a:r>
              <a:rPr lang="sl-SI" sz="1400" dirty="0"/>
              <a:t>+ Elan, Helios, Podkrižnik</a:t>
            </a:r>
          </a:p>
          <a:p>
            <a:pPr marL="400050" lvl="1" indent="0">
              <a:buNone/>
            </a:pPr>
            <a:r>
              <a:rPr lang="sl-SI" sz="1400" dirty="0"/>
              <a:t>- Pipistrel, AquafilSLO, Plastoform</a:t>
            </a:r>
          </a:p>
          <a:p>
            <a:pPr marL="0" indent="0">
              <a:buNone/>
            </a:pPr>
            <a:r>
              <a:rPr lang="sl-SI" sz="1600" b="1" i="1" dirty="0">
                <a:solidFill>
                  <a:schemeClr val="accent1"/>
                </a:solidFill>
              </a:rPr>
              <a:t>- Izobraževanje + vključevanje v mednarodne projekte in verige</a:t>
            </a:r>
          </a:p>
          <a:p>
            <a:pPr marL="542925" indent="-277813">
              <a:spcBef>
                <a:spcPts val="0"/>
              </a:spcBef>
              <a:buNone/>
            </a:pPr>
            <a:endParaRPr lang="sl-SI" dirty="0"/>
          </a:p>
        </p:txBody>
      </p:sp>
      <p:pic>
        <p:nvPicPr>
          <p:cNvPr id="7" name="Picture 6">
            <a:extLst>
              <a:ext uri="{FF2B5EF4-FFF2-40B4-BE49-F238E27FC236}">
                <a16:creationId xmlns:a16="http://schemas.microsoft.com/office/drawing/2014/main" xmlns="" id="{562A28A6-746A-8A47-B5C8-AA8916B6659B}"/>
              </a:ext>
            </a:extLst>
          </p:cNvPr>
          <p:cNvPicPr>
            <a:picLocks noChangeAspect="1"/>
          </p:cNvPicPr>
          <p:nvPr/>
        </p:nvPicPr>
        <p:blipFill>
          <a:blip r:embed="rId2"/>
          <a:stretch>
            <a:fillRect/>
          </a:stretch>
        </p:blipFill>
        <p:spPr>
          <a:xfrm>
            <a:off x="4910913" y="2620985"/>
            <a:ext cx="4000500" cy="2501900"/>
          </a:xfrm>
          <a:prstGeom prst="rect">
            <a:avLst/>
          </a:prstGeom>
        </p:spPr>
      </p:pic>
    </p:spTree>
    <p:extLst>
      <p:ext uri="{BB962C8B-B14F-4D97-AF65-F5344CB8AC3E}">
        <p14:creationId xmlns:p14="http://schemas.microsoft.com/office/powerpoint/2010/main" val="396030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682029" y="1780916"/>
            <a:ext cx="7914969" cy="3850536"/>
          </a:xfrm>
        </p:spPr>
        <p:txBody>
          <a:bodyPr>
            <a:normAutofit/>
          </a:bodyPr>
          <a:lstStyle/>
          <a:p>
            <a:pPr marL="0" indent="0" algn="ctr">
              <a:buNone/>
            </a:pPr>
            <a:r>
              <a:rPr lang="sl-SI" sz="4400" b="1" dirty="0">
                <a:solidFill>
                  <a:srgbClr val="92D050"/>
                </a:solidFill>
              </a:rPr>
              <a:t>Hvala za </a:t>
            </a:r>
          </a:p>
          <a:p>
            <a:pPr marL="0" indent="0" algn="ctr">
              <a:buNone/>
            </a:pPr>
            <a:r>
              <a:rPr lang="sl-SI" sz="4400" b="1" dirty="0">
                <a:solidFill>
                  <a:srgbClr val="92D050"/>
                </a:solidFill>
              </a:rPr>
              <a:t>vašo pozornost!</a:t>
            </a:r>
          </a:p>
        </p:txBody>
      </p:sp>
      <p:pic>
        <p:nvPicPr>
          <p:cNvPr id="6" name="Picture 5">
            <a:extLst>
              <a:ext uri="{FF2B5EF4-FFF2-40B4-BE49-F238E27FC236}">
                <a16:creationId xmlns:a16="http://schemas.microsoft.com/office/drawing/2014/main" xmlns="" id="{3780A5AE-FB4B-4546-A716-FC580CDDDED7}"/>
              </a:ext>
            </a:extLst>
          </p:cNvPr>
          <p:cNvPicPr>
            <a:picLocks noChangeAspect="1"/>
          </p:cNvPicPr>
          <p:nvPr/>
        </p:nvPicPr>
        <p:blipFill>
          <a:blip r:embed="rId2"/>
          <a:stretch>
            <a:fillRect/>
          </a:stretch>
        </p:blipFill>
        <p:spPr>
          <a:xfrm>
            <a:off x="2721813" y="3545367"/>
            <a:ext cx="3835400" cy="2489200"/>
          </a:xfrm>
          <a:prstGeom prst="rect">
            <a:avLst/>
          </a:prstGeom>
        </p:spPr>
      </p:pic>
    </p:spTree>
    <p:extLst>
      <p:ext uri="{BB962C8B-B14F-4D97-AF65-F5344CB8AC3E}">
        <p14:creationId xmlns:p14="http://schemas.microsoft.com/office/powerpoint/2010/main" val="1106829717"/>
      </p:ext>
    </p:extLst>
  </p:cSld>
  <p:clrMapOvr>
    <a:masterClrMapping/>
  </p:clrMapOvr>
</p:sld>
</file>

<file path=ppt/theme/theme1.xml><?xml version="1.0" encoding="utf-8"?>
<a:theme xmlns:a="http://schemas.openxmlformats.org/drawingml/2006/main" name="Gladko">
  <a:themeElements>
    <a:clrScheme name="Gladk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Gladk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987</TotalTime>
  <Words>526</Words>
  <Application>Microsoft Office PowerPoint</Application>
  <PresentationFormat>Diaprojekcija na zaslonu (4:3)</PresentationFormat>
  <Paragraphs>72</Paragraphs>
  <Slides>8</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8</vt:i4>
      </vt:variant>
    </vt:vector>
  </HeadingPairs>
  <TitlesOfParts>
    <vt:vector size="13" baseType="lpstr">
      <vt:lpstr>Arial</vt:lpstr>
      <vt:lpstr>Calibri</vt:lpstr>
      <vt:lpstr>Trebuchet MS</vt:lpstr>
      <vt:lpstr>Wingdings 3</vt:lpstr>
      <vt:lpstr>Gladko</vt:lpstr>
      <vt:lpstr>Strateško Razvojno Inovacijsko Partnerstvo  MATeriali kot končni PROdukti  Vesna NAHTIGAL, Bojan PODGORNIK, Andrej KRŽAN</vt:lpstr>
      <vt:lpstr>Nekovinski – multikomponentni materiali</vt:lpstr>
      <vt:lpstr>Nekovinski – multikomponentni materiali</vt:lpstr>
      <vt:lpstr>Multikomponentni materiali - Fokusna področja   Tehnologije</vt:lpstr>
      <vt:lpstr>Multikomponentni materiali - Fokusna področja   Multikomponentni pametni materiali</vt:lpstr>
      <vt:lpstr>Multikomponentni materiali - Fokusna področja   Funkcionalni premazi in napredna veziva za kovine</vt:lpstr>
      <vt:lpstr>Nekovinski – multikomponentni materiali</vt:lpstr>
      <vt:lpstr>PowerPointova predstavitev</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Sektorska analiza - principi</dc:title>
  <dc:creator>Andrej Krzan</dc:creator>
  <cp:lastModifiedBy>Branka Murn</cp:lastModifiedBy>
  <cp:revision>96</cp:revision>
  <cp:lastPrinted>2018-08-01T04:55:48Z</cp:lastPrinted>
  <dcterms:created xsi:type="dcterms:W3CDTF">2016-12-16T08:11:53Z</dcterms:created>
  <dcterms:modified xsi:type="dcterms:W3CDTF">2018-08-03T06:33:06Z</dcterms:modified>
</cp:coreProperties>
</file>